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0"/>
  </p:notesMasterIdLst>
  <p:handoutMasterIdLst>
    <p:handoutMasterId r:id="rId41"/>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335" r:id="rId17"/>
    <p:sldId id="276" r:id="rId18"/>
    <p:sldId id="303" r:id="rId19"/>
    <p:sldId id="293" r:id="rId20"/>
    <p:sldId id="284" r:id="rId21"/>
    <p:sldId id="269" r:id="rId22"/>
    <p:sldId id="304" r:id="rId23"/>
    <p:sldId id="305" r:id="rId24"/>
    <p:sldId id="307" r:id="rId25"/>
    <p:sldId id="306" r:id="rId26"/>
    <p:sldId id="294" r:id="rId27"/>
    <p:sldId id="296" r:id="rId28"/>
    <p:sldId id="318" r:id="rId29"/>
    <p:sldId id="319" r:id="rId30"/>
    <p:sldId id="321" r:id="rId31"/>
    <p:sldId id="322" r:id="rId32"/>
    <p:sldId id="323" r:id="rId33"/>
    <p:sldId id="324" r:id="rId34"/>
    <p:sldId id="288" r:id="rId35"/>
    <p:sldId id="289" r:id="rId36"/>
    <p:sldId id="320" r:id="rId37"/>
    <p:sldId id="274" r:id="rId38"/>
    <p:sldId id="329" r:id="rId3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39" d="100"/>
          <a:sy n="39" d="100"/>
        </p:scale>
        <p:origin x="1023" y="3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5/31/2023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5/31/2023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14550477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6413912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17230609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EBDA0E2-FEBD-4B65-8F16-724CF984F377}" type="slidenum">
              <a:rPr lang="en-US" smtClean="0"/>
              <a:t>25</a:t>
            </a:fld>
            <a:endParaRPr lang="en-US"/>
          </a:p>
        </p:txBody>
      </p:sp>
    </p:spTree>
    <p:extLst>
      <p:ext uri="{BB962C8B-B14F-4D97-AF65-F5344CB8AC3E}">
        <p14:creationId xmlns:p14="http://schemas.microsoft.com/office/powerpoint/2010/main" val="19862696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waka1234/IBM_WatsonStudio/blob/master/IBM-DS0321EN-SkillsNetwork_labs_module_1_L3_labs-jupyter-spacex-data_wrangling_jupyterlite.jupyterlite%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waka1234/IBM_WatsonStudio/blob/master/IBM-DS0321EN-SkillsNetwork_labs_module_1_L3_labs-jupyter-spacex-data_wrangling_jupyterlite.jupyterlite.ipynb"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waka1234/IBM_WatsonStudio/blob/master/jupyter-labs-eda-sql-coursera_sqllite.ipynb"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waka1234/IBM_WatsonStudio/blob/master/space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waka1234/IBM_WatsonStudio/blob/master/IBM-DS0321EN-SkillsNetwork_labs_module_4_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3.png"/><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waka1234/IBM_WatsonStudio/blob/master/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github.com/waka1234/IBM_WatsonStudio/blob/master/jupyter-labs-web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4075340" cy="646331"/>
          </a:xfrm>
          <a:prstGeom prst="rect">
            <a:avLst/>
          </a:prstGeom>
          <a:noFill/>
        </p:spPr>
        <p:txBody>
          <a:bodyPr wrap="square" lIns="91440" tIns="45720" rIns="91440" bIns="45720" rtlCol="0" anchor="t">
            <a:spAutoFit/>
          </a:bodyPr>
          <a:lstStyle/>
          <a:p>
            <a:r>
              <a:rPr lang="en-US" altLang="ja-JP" dirty="0" err="1">
                <a:solidFill>
                  <a:schemeClr val="bg2"/>
                </a:solidFill>
                <a:latin typeface="Abadi"/>
                <a:ea typeface="SF Pro" pitchFamily="2" charset="0"/>
                <a:cs typeface="SF Pro" pitchFamily="2" charset="0"/>
              </a:rPr>
              <a:t>Wakamori</a:t>
            </a:r>
            <a:r>
              <a:rPr lang="en-US" altLang="ja-JP" dirty="0">
                <a:solidFill>
                  <a:schemeClr val="bg2"/>
                </a:solidFill>
                <a:latin typeface="Abadi"/>
                <a:ea typeface="SF Pro" pitchFamily="2" charset="0"/>
                <a:cs typeface="SF Pro" pitchFamily="2" charset="0"/>
              </a:rPr>
              <a:t> Chiaki</a:t>
            </a:r>
          </a:p>
          <a:p>
            <a:r>
              <a:rPr lang="en-US" altLang="ja-JP" dirty="0">
                <a:solidFill>
                  <a:schemeClr val="bg2"/>
                </a:solidFill>
                <a:latin typeface="Abadi"/>
                <a:ea typeface="SF Pro" pitchFamily="2" charset="0"/>
                <a:cs typeface="SF Pro" pitchFamily="2" charset="0"/>
              </a:rPr>
              <a:t>3/16/2022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14" name="Slide Number Placeholder 3">
            <a:extLst>
              <a:ext uri="{FF2B5EF4-FFF2-40B4-BE49-F238E27FC236}">
                <a16:creationId xmlns:a16="http://schemas.microsoft.com/office/drawing/2014/main" id="{4D210033-C397-EE62-F1AA-F26B6017CDF9}"/>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10</a:t>
            </a:fld>
            <a:endParaRPr lang="en-US"/>
          </a:p>
        </p:txBody>
      </p:sp>
      <p:sp>
        <p:nvSpPr>
          <p:cNvPr id="15" name="Content Placeholder 4">
            <a:extLst>
              <a:ext uri="{FF2B5EF4-FFF2-40B4-BE49-F238E27FC236}">
                <a16:creationId xmlns:a16="http://schemas.microsoft.com/office/drawing/2014/main" id="{25B40EC0-F725-E134-647F-6419B1C6C614}"/>
              </a:ext>
            </a:extLst>
          </p:cNvPr>
          <p:cNvSpPr txBox="1">
            <a:spLocks/>
          </p:cNvSpPr>
          <p:nvPr/>
        </p:nvSpPr>
        <p:spPr>
          <a:xfrm>
            <a:off x="288151" y="1253331"/>
            <a:ext cx="11999741"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600" dirty="0">
              <a:hlinkClick r:id="rId3"/>
            </a:endParaRPr>
          </a:p>
          <a:p>
            <a:pPr marL="0" indent="0">
              <a:buFont typeface="Arial" panose="020B0604020202020204" pitchFamily="34" charset="0"/>
              <a:buNone/>
            </a:pPr>
            <a:r>
              <a:rPr lang="ja-JP" altLang="en-US" sz="2400" dirty="0">
                <a:latin typeface="-apple-system"/>
              </a:rPr>
              <a:t>探索的データ解析（</a:t>
            </a:r>
            <a:r>
              <a:rPr lang="en-US" altLang="ja-JP" sz="2400" dirty="0">
                <a:latin typeface="-apple-system"/>
              </a:rPr>
              <a:t>EDA</a:t>
            </a:r>
            <a:r>
              <a:rPr lang="ja-JP" altLang="en-US" sz="2400" dirty="0">
                <a:latin typeface="-apple-system"/>
              </a:rPr>
              <a:t>）を行い、データのパターンを見つけ、教師ありモデルを訓練するためのラベルを決定する。</a:t>
            </a:r>
            <a:endParaRPr lang="en-US" altLang="ja-JP" sz="2400" dirty="0">
              <a:latin typeface="-apple-system"/>
            </a:endParaRPr>
          </a:p>
          <a:p>
            <a:pPr marL="0" indent="0">
              <a:buFont typeface="Arial" panose="020B0604020202020204" pitchFamily="34" charset="0"/>
              <a:buNone/>
            </a:pPr>
            <a:endParaRPr lang="en-US" sz="1600" dirty="0">
              <a:hlinkClick r:id="" action="ppaction://noaction"/>
            </a:endParaRPr>
          </a:p>
          <a:p>
            <a:pPr marL="0" indent="0">
              <a:buFont typeface="Arial" panose="020B0604020202020204" pitchFamily="34" charset="0"/>
              <a:buNone/>
            </a:pPr>
            <a:endParaRPr lang="en-US" sz="1600" dirty="0">
              <a:hlinkClick r:id="" action="ppaction://noaction"/>
            </a:endParaRPr>
          </a:p>
          <a:p>
            <a:pPr marL="0" indent="0">
              <a:buFont typeface="Arial" panose="020B0604020202020204" pitchFamily="34" charset="0"/>
              <a:buNone/>
            </a:pPr>
            <a:endParaRPr lang="en-US" sz="1600" dirty="0">
              <a:hlinkClick r:id="" action="ppaction://noaction"/>
            </a:endParaRPr>
          </a:p>
          <a:p>
            <a:pPr marL="0" indent="0">
              <a:buFont typeface="Arial" panose="020B0604020202020204" pitchFamily="34" charset="0"/>
              <a:buNone/>
            </a:pPr>
            <a:endParaRPr lang="en-US" sz="1600" dirty="0">
              <a:hlinkClick r:id="" action="ppaction://noaction"/>
            </a:endParaRPr>
          </a:p>
          <a:p>
            <a:pPr marL="0" indent="0">
              <a:buFont typeface="Arial" panose="020B0604020202020204" pitchFamily="34" charset="0"/>
              <a:buNone/>
            </a:pPr>
            <a:endParaRPr lang="en-US" sz="1600" dirty="0">
              <a:hlinkClick r:id="" action="ppaction://noaction"/>
            </a:endParaRPr>
          </a:p>
          <a:p>
            <a:pPr marL="0" indent="0">
              <a:buFont typeface="Arial" panose="020B0604020202020204" pitchFamily="34" charset="0"/>
              <a:buNone/>
            </a:pPr>
            <a:endParaRPr lang="en-US" sz="1600" dirty="0">
              <a:hlinkClick r:id="" action="ppaction://noaction"/>
            </a:endParaRPr>
          </a:p>
          <a:p>
            <a:pPr marL="0" indent="0">
              <a:buFont typeface="Arial" panose="020B0604020202020204" pitchFamily="34" charset="0"/>
              <a:buNone/>
            </a:pPr>
            <a:endParaRPr lang="en-US" sz="1600" dirty="0">
              <a:hlinkClick r:id="" action="ppaction://noaction"/>
            </a:endParaRPr>
          </a:p>
          <a:p>
            <a:pPr marL="0" indent="0">
              <a:buFont typeface="Arial" panose="020B0604020202020204" pitchFamily="34" charset="0"/>
              <a:buNone/>
            </a:pPr>
            <a:endParaRPr lang="en-US" sz="1600" dirty="0">
              <a:hlinkClick r:id="" action="ppaction://noaction"/>
            </a:endParaRPr>
          </a:p>
          <a:p>
            <a:pPr marL="0" indent="0">
              <a:buFont typeface="Arial" panose="020B0604020202020204" pitchFamily="34" charset="0"/>
              <a:buNone/>
            </a:pPr>
            <a:endParaRPr lang="en-US" sz="1600" dirty="0">
              <a:hlinkClick r:id="" action="ppaction://noaction"/>
            </a:endParaRPr>
          </a:p>
          <a:p>
            <a:pPr marL="0" indent="0">
              <a:buFont typeface="Arial" panose="020B0604020202020204" pitchFamily="34" charset="0"/>
              <a:buNone/>
            </a:pPr>
            <a:r>
              <a:rPr lang="en-US" sz="2400" dirty="0">
                <a:latin typeface="Abadi" panose="020B0604020104020204" pitchFamily="34" charset="0"/>
                <a:hlinkClick r:id="rId4"/>
              </a:rPr>
              <a:t>https://github.com/waka1234/IBM_WatsonStudio/blob/master/IBM-DS0321EN-SkillsNetwork_labs_module_1_L3_labs-jupyter-spacex-data_wrangling_jupyterlite.jupyterlite.ipynb</a:t>
            </a:r>
            <a:endParaRPr lang="en-US" sz="2400" dirty="0">
              <a:latin typeface="Abadi" panose="020B0604020104020204" pitchFamily="34" charset="0"/>
            </a:endParaRPr>
          </a:p>
          <a:p>
            <a:pPr marL="0" indent="0">
              <a:buFont typeface="Arial" panose="020B0604020202020204" pitchFamily="34" charset="0"/>
              <a:buNone/>
            </a:pPr>
            <a:endParaRPr lang="en-US" sz="1600" dirty="0"/>
          </a:p>
          <a:p>
            <a:endParaRPr lang="en-US" sz="1600" dirty="0"/>
          </a:p>
          <a:p>
            <a:endParaRPr lang="en-US" sz="1600" dirty="0"/>
          </a:p>
        </p:txBody>
      </p:sp>
      <p:sp>
        <p:nvSpPr>
          <p:cNvPr id="16" name="正方形/長方形 15">
            <a:extLst>
              <a:ext uri="{FF2B5EF4-FFF2-40B4-BE49-F238E27FC236}">
                <a16:creationId xmlns:a16="http://schemas.microsoft.com/office/drawing/2014/main" id="{A6DD7E8F-B200-B801-3535-B63CC40FBE3E}"/>
              </a:ext>
            </a:extLst>
          </p:cNvPr>
          <p:cNvSpPr/>
          <p:nvPr/>
        </p:nvSpPr>
        <p:spPr>
          <a:xfrm>
            <a:off x="4524712" y="2553486"/>
            <a:ext cx="2752726"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i="0" dirty="0">
                <a:solidFill>
                  <a:schemeClr val="tx1"/>
                </a:solidFill>
                <a:effectLst/>
                <a:latin typeface="+mj-lt"/>
              </a:rPr>
              <a:t>各軌道の打ち上げ回数と発射回数を計算する</a:t>
            </a:r>
            <a:endParaRPr lang="en-US" altLang="ja-JP" sz="2000" i="0" dirty="0">
              <a:solidFill>
                <a:schemeClr val="tx1"/>
              </a:solidFill>
              <a:effectLst/>
              <a:latin typeface="+mj-lt"/>
            </a:endParaRPr>
          </a:p>
        </p:txBody>
      </p:sp>
      <p:sp>
        <p:nvSpPr>
          <p:cNvPr id="17" name="正方形/長方形 16">
            <a:extLst>
              <a:ext uri="{FF2B5EF4-FFF2-40B4-BE49-F238E27FC236}">
                <a16:creationId xmlns:a16="http://schemas.microsoft.com/office/drawing/2014/main" id="{C1E5543F-7103-C586-2273-4F4E9D975861}"/>
              </a:ext>
            </a:extLst>
          </p:cNvPr>
          <p:cNvSpPr/>
          <p:nvPr/>
        </p:nvSpPr>
        <p:spPr>
          <a:xfrm>
            <a:off x="922411" y="2616591"/>
            <a:ext cx="2752726" cy="12176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ja-JP" altLang="en-US" sz="2000" i="0" dirty="0">
                <a:solidFill>
                  <a:schemeClr val="tx1"/>
                </a:solidFill>
                <a:effectLst/>
                <a:latin typeface="+mj-lt"/>
              </a:rPr>
              <a:t>各飛行場の打ち上げ回数を計算する</a:t>
            </a:r>
            <a:endParaRPr lang="en-US" altLang="ja-JP" sz="2000" i="0" dirty="0">
              <a:solidFill>
                <a:schemeClr val="tx1"/>
              </a:solidFill>
              <a:effectLst/>
              <a:latin typeface="+mj-lt"/>
            </a:endParaRPr>
          </a:p>
        </p:txBody>
      </p:sp>
      <p:cxnSp>
        <p:nvCxnSpPr>
          <p:cNvPr id="18" name="直線矢印コネクタ 17">
            <a:extLst>
              <a:ext uri="{FF2B5EF4-FFF2-40B4-BE49-F238E27FC236}">
                <a16:creationId xmlns:a16="http://schemas.microsoft.com/office/drawing/2014/main" id="{F2CEC070-EF43-58B6-BB9C-3555CAF12418}"/>
              </a:ext>
            </a:extLst>
          </p:cNvPr>
          <p:cNvCxnSpPr/>
          <p:nvPr/>
        </p:nvCxnSpPr>
        <p:spPr>
          <a:xfrm>
            <a:off x="7516740" y="3149997"/>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a:extLst>
              <a:ext uri="{FF2B5EF4-FFF2-40B4-BE49-F238E27FC236}">
                <a16:creationId xmlns:a16="http://schemas.microsoft.com/office/drawing/2014/main" id="{C6436BAB-6335-7FA6-D4CD-316F17EE5921}"/>
              </a:ext>
            </a:extLst>
          </p:cNvPr>
          <p:cNvCxnSpPr/>
          <p:nvPr/>
        </p:nvCxnSpPr>
        <p:spPr>
          <a:xfrm>
            <a:off x="3849615" y="3086380"/>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0" name="正方形/長方形 19">
            <a:extLst>
              <a:ext uri="{FF2B5EF4-FFF2-40B4-BE49-F238E27FC236}">
                <a16:creationId xmlns:a16="http://schemas.microsoft.com/office/drawing/2014/main" id="{280238B7-9192-1996-1AF9-7578B2DABB55}"/>
              </a:ext>
            </a:extLst>
          </p:cNvPr>
          <p:cNvSpPr/>
          <p:nvPr/>
        </p:nvSpPr>
        <p:spPr>
          <a:xfrm>
            <a:off x="8362992" y="2633126"/>
            <a:ext cx="2752726" cy="121761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ja-JP" altLang="en-US" i="0" dirty="0">
                <a:solidFill>
                  <a:schemeClr val="tx1"/>
                </a:solidFill>
                <a:effectLst/>
                <a:latin typeface="+mj-lt"/>
              </a:rPr>
              <a:t>軌道の種類ごとの飛行結果の回数と発生率を算出</a:t>
            </a:r>
            <a:endParaRPr lang="en-US" altLang="ja-JP" i="0" dirty="0">
              <a:solidFill>
                <a:schemeClr val="tx1"/>
              </a:solidFill>
              <a:effectLst/>
              <a:latin typeface="+mj-lt"/>
            </a:endParaRPr>
          </a:p>
        </p:txBody>
      </p:sp>
      <p:sp>
        <p:nvSpPr>
          <p:cNvPr id="21" name="正方形/長方形 20">
            <a:extLst>
              <a:ext uri="{FF2B5EF4-FFF2-40B4-BE49-F238E27FC236}">
                <a16:creationId xmlns:a16="http://schemas.microsoft.com/office/drawing/2014/main" id="{5B1E5354-3051-20C8-3F75-5B8BD73CB599}"/>
              </a:ext>
            </a:extLst>
          </p:cNvPr>
          <p:cNvSpPr/>
          <p:nvPr/>
        </p:nvSpPr>
        <p:spPr>
          <a:xfrm>
            <a:off x="925734" y="4079208"/>
            <a:ext cx="2752726"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ja-JP" altLang="en-US" i="0" dirty="0">
                <a:solidFill>
                  <a:schemeClr val="tx1"/>
                </a:solidFill>
                <a:effectLst/>
                <a:latin typeface="+mj-lt"/>
              </a:rPr>
              <a:t>結果をもとに、結果ラベルを作成</a:t>
            </a:r>
            <a:endParaRPr lang="en-US" altLang="ja-JP" i="0" dirty="0">
              <a:solidFill>
                <a:schemeClr val="tx1"/>
              </a:solidFill>
              <a:effectLst/>
              <a:latin typeface="+mj-lt"/>
            </a:endParaRPr>
          </a:p>
        </p:txBody>
      </p:sp>
      <p:cxnSp>
        <p:nvCxnSpPr>
          <p:cNvPr id="22" name="直線矢印コネクタ 21">
            <a:extLst>
              <a:ext uri="{FF2B5EF4-FFF2-40B4-BE49-F238E27FC236}">
                <a16:creationId xmlns:a16="http://schemas.microsoft.com/office/drawing/2014/main" id="{2252BB79-DC5F-77FD-FEA6-85E2132EFC19}"/>
              </a:ext>
            </a:extLst>
          </p:cNvPr>
          <p:cNvCxnSpPr/>
          <p:nvPr/>
        </p:nvCxnSpPr>
        <p:spPr>
          <a:xfrm>
            <a:off x="250637" y="4601942"/>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0" indent="0">
              <a:lnSpc>
                <a:spcPct val="100000"/>
              </a:lnSpc>
              <a:spcBef>
                <a:spcPts val="1400"/>
              </a:spcBef>
              <a:buNone/>
            </a:pPr>
            <a:r>
              <a:rPr lang="ja-JP" altLang="ja-JP" sz="2200" dirty="0">
                <a:effectLst/>
                <a:ea typeface="游ゴシック" panose="020B0400000000000000" pitchFamily="50" charset="-128"/>
              </a:rPr>
              <a:t>関数 catplot を使って</a:t>
            </a:r>
            <a:r>
              <a:rPr lang="ja-JP" altLang="en-US" sz="2200" dirty="0">
                <a:effectLst/>
                <a:ea typeface="游ゴシック" panose="020B0400000000000000" pitchFamily="50" charset="-128"/>
              </a:rPr>
              <a:t>以下の関係を図で表した</a:t>
            </a:r>
            <a:endParaRPr lang="en-US" altLang="ja-JP" sz="2200" dirty="0">
              <a:effectLst/>
              <a:ea typeface="游ゴシック" panose="020B0400000000000000" pitchFamily="50" charset="-128"/>
            </a:endParaRPr>
          </a:p>
          <a:p>
            <a:pPr marL="0" indent="0">
              <a:lnSpc>
                <a:spcPct val="100000"/>
              </a:lnSpc>
              <a:spcBef>
                <a:spcPts val="1400"/>
              </a:spcBef>
              <a:buNone/>
            </a:pPr>
            <a:r>
              <a:rPr lang="ja-JP" altLang="en-US" sz="2200" dirty="0">
                <a:effectLst/>
                <a:ea typeface="游ゴシック" panose="020B0400000000000000" pitchFamily="50" charset="-128"/>
              </a:rPr>
              <a:t>フライトナンバーとローンチサイトの関係</a:t>
            </a:r>
            <a:endParaRPr lang="en-US" altLang="ja-JP" sz="2200" dirty="0">
              <a:effectLst/>
              <a:ea typeface="游ゴシック" panose="020B0400000000000000" pitchFamily="50" charset="-128"/>
            </a:endParaRPr>
          </a:p>
          <a:p>
            <a:pPr marL="0" indent="0">
              <a:lnSpc>
                <a:spcPct val="100000"/>
              </a:lnSpc>
              <a:spcBef>
                <a:spcPts val="1400"/>
              </a:spcBef>
              <a:buNone/>
            </a:pPr>
            <a:r>
              <a:rPr lang="ja-JP" altLang="en-US" sz="2200" dirty="0">
                <a:effectLst/>
                <a:ea typeface="游ゴシック" panose="020B0400000000000000" pitchFamily="50" charset="-128"/>
              </a:rPr>
              <a:t>打ち上げ場所とペイロード質量との関係</a:t>
            </a:r>
            <a:endParaRPr lang="en-US" altLang="ja-JP" sz="2200" dirty="0">
              <a:effectLst/>
              <a:ea typeface="游ゴシック" panose="020B0400000000000000" pitchFamily="50" charset="-128"/>
            </a:endParaRPr>
          </a:p>
          <a:p>
            <a:pPr marL="0" indent="0">
              <a:lnSpc>
                <a:spcPct val="100000"/>
              </a:lnSpc>
              <a:spcBef>
                <a:spcPts val="1400"/>
              </a:spcBef>
              <a:buNone/>
            </a:pPr>
            <a:r>
              <a:rPr lang="ja-JP" altLang="en-US" sz="2200" dirty="0">
                <a:effectLst/>
                <a:ea typeface="游ゴシック" panose="020B0400000000000000" pitchFamily="50" charset="-128"/>
              </a:rPr>
              <a:t>成功率と軌道の種類との関係成功率と軌道の種類との関係</a:t>
            </a:r>
            <a:endParaRPr lang="en-US" altLang="ja-JP" sz="2200" dirty="0">
              <a:effectLst/>
              <a:ea typeface="游ゴシック" panose="020B0400000000000000" pitchFamily="50" charset="-128"/>
            </a:endParaRPr>
          </a:p>
          <a:p>
            <a:pPr marL="0" indent="0">
              <a:lnSpc>
                <a:spcPct val="100000"/>
              </a:lnSpc>
              <a:spcBef>
                <a:spcPts val="1400"/>
              </a:spcBef>
              <a:buNone/>
            </a:pPr>
            <a:r>
              <a:rPr lang="ja-JP" altLang="en-US" sz="2200" dirty="0">
                <a:effectLst/>
                <a:ea typeface="游ゴシック" panose="020B0400000000000000" pitchFamily="50" charset="-128"/>
              </a:rPr>
              <a:t>フライトナンバーと軌道タイプのプロット関係</a:t>
            </a:r>
            <a:endParaRPr lang="en-US" altLang="ja-JP" sz="2200" dirty="0">
              <a:effectLst/>
              <a:ea typeface="游ゴシック" panose="020B0400000000000000" pitchFamily="50" charset="-128"/>
            </a:endParaRPr>
          </a:p>
          <a:p>
            <a:pPr marL="0" indent="0">
              <a:lnSpc>
                <a:spcPct val="100000"/>
              </a:lnSpc>
              <a:spcBef>
                <a:spcPts val="1400"/>
              </a:spcBef>
              <a:buNone/>
            </a:pPr>
            <a:r>
              <a:rPr lang="ja-JP" altLang="en-US" sz="2200" dirty="0">
                <a:effectLst/>
                <a:ea typeface="游ゴシック" panose="020B0400000000000000" pitchFamily="50" charset="-128"/>
              </a:rPr>
              <a:t>ペイロードと軌道の種類との関係</a:t>
            </a:r>
            <a:endParaRPr lang="en-US" sz="22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0801" y="1470990"/>
            <a:ext cx="11206641" cy="5247862"/>
          </a:xfrm>
          <a:prstGeom prst="rect">
            <a:avLst/>
          </a:prstGeom>
        </p:spPr>
        <p:txBody>
          <a:bodyPr lIns="91440" tIns="45720" rIns="91440" bIns="45720" anchor="t"/>
          <a:lstStyle/>
          <a:p>
            <a:r>
              <a:rPr lang="ja-JP" altLang="en-US" sz="2000" i="0" dirty="0">
                <a:effectLst/>
                <a:latin typeface="Abadi" panose="020B0604020104020204" pitchFamily="34" charset="0"/>
              </a:rPr>
              <a:t>宇宙ミッションに登場する固有の発射場の名前を表示する</a:t>
            </a:r>
            <a:endParaRPr lang="en-US" altLang="ja-JP" sz="2000" i="0" dirty="0">
              <a:effectLst/>
              <a:latin typeface="Abadi" panose="020B0604020104020204" pitchFamily="34" charset="0"/>
            </a:endParaRPr>
          </a:p>
          <a:p>
            <a:pPr marL="0" indent="0">
              <a:buNone/>
            </a:pPr>
            <a:r>
              <a:rPr lang="ja-JP" altLang="en-US" sz="2000" dirty="0">
                <a:latin typeface="Abadi" panose="020B0604020104020204" pitchFamily="34" charset="0"/>
              </a:rPr>
              <a:t>　　＞</a:t>
            </a:r>
            <a:endParaRPr lang="en-US" altLang="ja-JP" sz="2000" i="0" dirty="0">
              <a:effectLst/>
              <a:latin typeface="Abadi" panose="020B0604020104020204" pitchFamily="34" charset="0"/>
            </a:endParaRPr>
          </a:p>
          <a:p>
            <a:r>
              <a:rPr lang="ja-JP" altLang="en-US" sz="2000" i="0" dirty="0">
                <a:effectLst/>
                <a:latin typeface="Abadi" panose="020B0604020104020204" pitchFamily="34" charset="0"/>
              </a:rPr>
              <a:t>発射場が文字列</a:t>
            </a:r>
            <a:r>
              <a:rPr lang="en-US" altLang="ja-JP" sz="2000" i="0" dirty="0">
                <a:effectLst/>
                <a:latin typeface="Abadi" panose="020B0604020104020204" pitchFamily="34" charset="0"/>
              </a:rPr>
              <a:t>'CCA'</a:t>
            </a:r>
            <a:r>
              <a:rPr lang="ja-JP" altLang="en-US" sz="2000" i="0" dirty="0">
                <a:effectLst/>
                <a:latin typeface="Abadi" panose="020B0604020104020204" pitchFamily="34" charset="0"/>
              </a:rPr>
              <a:t>で始まるレコードを</a:t>
            </a:r>
            <a:r>
              <a:rPr lang="en-US" altLang="ja-JP" sz="2000" i="0" dirty="0">
                <a:effectLst/>
                <a:latin typeface="Abadi" panose="020B0604020104020204" pitchFamily="34" charset="0"/>
              </a:rPr>
              <a:t>5</a:t>
            </a:r>
            <a:r>
              <a:rPr lang="ja-JP" altLang="en-US" sz="2000" i="0" dirty="0">
                <a:effectLst/>
                <a:latin typeface="Abadi" panose="020B0604020104020204" pitchFamily="34" charset="0"/>
              </a:rPr>
              <a:t>件表示する</a:t>
            </a:r>
            <a:endParaRPr lang="en-US" altLang="ja-JP" sz="2000" i="0" dirty="0">
              <a:effectLst/>
              <a:latin typeface="Abadi" panose="020B0604020104020204" pitchFamily="34" charset="0"/>
            </a:endParaRPr>
          </a:p>
          <a:p>
            <a:pPr marL="0" indent="0">
              <a:buNone/>
            </a:pPr>
            <a:r>
              <a:rPr lang="ja-JP" altLang="en-US" sz="2000" dirty="0">
                <a:latin typeface="Abadi" panose="020B0604020104020204" pitchFamily="34" charset="0"/>
              </a:rPr>
              <a:t>　　</a:t>
            </a:r>
            <a:r>
              <a:rPr lang="en-US" altLang="ja-JP" sz="2000" dirty="0">
                <a:latin typeface="Abadi" panose="020B0604020104020204" pitchFamily="34" charset="0"/>
              </a:rPr>
              <a:t>&gt;</a:t>
            </a:r>
            <a:endParaRPr lang="en-US" altLang="ja-JP" sz="2000" i="0" dirty="0">
              <a:effectLst/>
              <a:latin typeface="Abadi" panose="020B0604020104020204" pitchFamily="34" charset="0"/>
            </a:endParaRPr>
          </a:p>
          <a:p>
            <a:r>
              <a:rPr lang="en-US" altLang="ja-JP" sz="2000" i="0" dirty="0">
                <a:effectLst/>
                <a:latin typeface="Abadi" panose="020B0604020104020204" pitchFamily="34" charset="0"/>
              </a:rPr>
              <a:t>NASA(CRS)</a:t>
            </a:r>
            <a:r>
              <a:rPr lang="ja-JP" altLang="en-US" sz="2000" i="0" dirty="0">
                <a:effectLst/>
                <a:latin typeface="Abadi" panose="020B0604020104020204" pitchFamily="34" charset="0"/>
              </a:rPr>
              <a:t>が打ち上げたブースターの総搭載質量が表示させる</a:t>
            </a:r>
            <a:endParaRPr lang="en-US" altLang="ja-JP" sz="2000" i="0" dirty="0">
              <a:effectLst/>
              <a:latin typeface="Abadi" panose="020B0604020104020204" pitchFamily="34" charset="0"/>
            </a:endParaRPr>
          </a:p>
          <a:p>
            <a:pPr marL="0" indent="0">
              <a:buNone/>
            </a:pPr>
            <a:r>
              <a:rPr lang="en-US" altLang="ja-JP" sz="2000" dirty="0">
                <a:latin typeface="Abadi" panose="020B0604020104020204" pitchFamily="34" charset="0"/>
              </a:rPr>
              <a:t>       &gt;</a:t>
            </a:r>
            <a:endParaRPr lang="en-US" altLang="ja-JP" sz="2000" i="0" dirty="0">
              <a:effectLst/>
              <a:latin typeface="Abadi" panose="020B0604020104020204" pitchFamily="34" charset="0"/>
            </a:endParaRPr>
          </a:p>
          <a:p>
            <a:r>
              <a:rPr lang="ja-JP" altLang="en-US" sz="2000" i="0" dirty="0">
                <a:effectLst/>
                <a:latin typeface="Abadi" panose="020B0604020104020204" pitchFamily="34" charset="0"/>
              </a:rPr>
              <a:t>ブースターバージョン</a:t>
            </a:r>
            <a:r>
              <a:rPr lang="en-US" altLang="ja-JP" sz="2000" i="0" dirty="0">
                <a:effectLst/>
                <a:latin typeface="Abadi" panose="020B0604020104020204" pitchFamily="34" charset="0"/>
              </a:rPr>
              <a:t>F9 v1.1</a:t>
            </a:r>
            <a:r>
              <a:rPr lang="ja-JP" altLang="en-US" sz="2000" i="0" dirty="0">
                <a:effectLst/>
                <a:latin typeface="Abadi" panose="020B0604020104020204" pitchFamily="34" charset="0"/>
              </a:rPr>
              <a:t>が搭載する平均ペイロード質量を表示</a:t>
            </a:r>
            <a:endParaRPr lang="en-US" altLang="ja-JP" sz="2000" i="0" dirty="0">
              <a:effectLst/>
              <a:latin typeface="Abadi" panose="020B0604020104020204" pitchFamily="34" charset="0"/>
            </a:endParaRPr>
          </a:p>
          <a:p>
            <a:pPr marL="0" indent="0">
              <a:buNone/>
            </a:pPr>
            <a:r>
              <a:rPr lang="en-US" altLang="ja-JP" sz="2000" dirty="0">
                <a:latin typeface="Abadi" panose="020B0604020104020204" pitchFamily="34" charset="0"/>
              </a:rPr>
              <a:t>       &gt;</a:t>
            </a:r>
            <a:endParaRPr lang="en-US" altLang="ja-JP" sz="2000" i="0" dirty="0">
              <a:effectLst/>
              <a:latin typeface="Abadi" panose="020B0604020104020204" pitchFamily="34" charset="0"/>
            </a:endParaRPr>
          </a:p>
          <a:p>
            <a:r>
              <a:rPr lang="ja-JP" altLang="en-US" sz="2000" i="0" dirty="0">
                <a:effectLst/>
                <a:latin typeface="Abadi" panose="020B0604020104020204" pitchFamily="34" charset="0"/>
              </a:rPr>
              <a:t>地上パッドへの着陸に初めて成功した日を表示</a:t>
            </a:r>
            <a:endParaRPr lang="en-US" altLang="ja-JP" sz="2000" i="0" dirty="0">
              <a:effectLst/>
              <a:latin typeface="Abadi" panose="020B0604020104020204" pitchFamily="34" charset="0"/>
            </a:endParaRPr>
          </a:p>
          <a:p>
            <a:pPr marL="0" indent="0">
              <a:buNone/>
            </a:pPr>
            <a:r>
              <a:rPr lang="en-US" altLang="ja-JP" sz="2000" dirty="0">
                <a:latin typeface="Abadi" panose="020B0604020104020204" pitchFamily="34" charset="0"/>
              </a:rPr>
              <a:t>       &gt;</a:t>
            </a:r>
            <a:endParaRPr lang="en-US" altLang="ja-JP" sz="2000" i="0" dirty="0">
              <a:effectLst/>
              <a:latin typeface="Abadi" panose="020B0604020104020204" pitchFamily="34" charset="0"/>
            </a:endParaRPr>
          </a:p>
          <a:p>
            <a:r>
              <a:rPr lang="ja-JP" altLang="en-US" sz="2000" i="0" dirty="0">
                <a:effectLst/>
                <a:latin typeface="Abadi" panose="020B0604020104020204" pitchFamily="34" charset="0"/>
              </a:rPr>
              <a:t>ドローンシップに成功したブースターのうち、ペイロード質量が</a:t>
            </a:r>
            <a:r>
              <a:rPr lang="en-US" altLang="ja-JP" sz="2000" i="0" dirty="0">
                <a:effectLst/>
                <a:latin typeface="Abadi" panose="020B0604020104020204" pitchFamily="34" charset="0"/>
              </a:rPr>
              <a:t>4000</a:t>
            </a:r>
            <a:r>
              <a:rPr lang="ja-JP" altLang="en-US" sz="2000" i="0" dirty="0">
                <a:effectLst/>
                <a:latin typeface="Abadi" panose="020B0604020104020204" pitchFamily="34" charset="0"/>
              </a:rPr>
              <a:t>以上</a:t>
            </a:r>
            <a:r>
              <a:rPr lang="en-US" altLang="ja-JP" sz="2000" i="0" dirty="0">
                <a:effectLst/>
                <a:latin typeface="Abadi" panose="020B0604020104020204" pitchFamily="34" charset="0"/>
              </a:rPr>
              <a:t>6000</a:t>
            </a:r>
            <a:r>
              <a:rPr lang="ja-JP" altLang="en-US" sz="2000" i="0" dirty="0">
                <a:effectLst/>
                <a:latin typeface="Abadi" panose="020B0604020104020204" pitchFamily="34" charset="0"/>
              </a:rPr>
              <a:t>未満であるブースターの名称を列挙する</a:t>
            </a:r>
            <a:endParaRPr lang="en-US" altLang="ja-JP" sz="2000" i="0" dirty="0">
              <a:effectLst/>
              <a:latin typeface="Abadi" panose="020B0604020104020204" pitchFamily="34" charset="0"/>
            </a:endParaRPr>
          </a:p>
          <a:p>
            <a:pPr marL="0" indent="0">
              <a:buNone/>
            </a:pPr>
            <a:r>
              <a:rPr lang="ja-JP" altLang="en-US" sz="2400" b="1" i="0" dirty="0">
                <a:effectLst/>
                <a:latin typeface="-apple-system"/>
              </a:rPr>
              <a:t>　　</a:t>
            </a:r>
            <a:r>
              <a:rPr lang="en-US" altLang="ja-JP" sz="2400" b="1" i="0" dirty="0">
                <a:effectLst/>
                <a:latin typeface="-apple-system"/>
              </a:rPr>
              <a:t>&gt;</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7" name="Rectangle 3">
            <a:extLst>
              <a:ext uri="{FF2B5EF4-FFF2-40B4-BE49-F238E27FC236}">
                <a16:creationId xmlns:a16="http://schemas.microsoft.com/office/drawing/2014/main" id="{24A99B69-92AA-D6DB-9E5E-6298217F8E95}"/>
              </a:ext>
            </a:extLst>
          </p:cNvPr>
          <p:cNvSpPr>
            <a:spLocks noChangeArrowheads="1"/>
          </p:cNvSpPr>
          <p:nvPr/>
        </p:nvSpPr>
        <p:spPr bwMode="auto">
          <a:xfrm>
            <a:off x="1382486" y="258803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 FROM SPACEXTBL WHERE LAUNCH_SITE LIKE 'CCA%' LIMIT 5</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9" name="Rectangle 5">
            <a:extLst>
              <a:ext uri="{FF2B5EF4-FFF2-40B4-BE49-F238E27FC236}">
                <a16:creationId xmlns:a16="http://schemas.microsoft.com/office/drawing/2014/main" id="{47099E34-F81D-022B-77A0-1ECD3550F242}"/>
              </a:ext>
            </a:extLst>
          </p:cNvPr>
          <p:cNvSpPr>
            <a:spLocks noChangeArrowheads="1"/>
          </p:cNvSpPr>
          <p:nvPr/>
        </p:nvSpPr>
        <p:spPr bwMode="auto">
          <a:xfrm>
            <a:off x="1382486" y="419288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AVG(PAYLOAD_MASS__KG_) FROM SPACEXTBL WHERE BOOSTER_VERSI</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10" name="Rectangle 6">
            <a:extLst>
              <a:ext uri="{FF2B5EF4-FFF2-40B4-BE49-F238E27FC236}">
                <a16:creationId xmlns:a16="http://schemas.microsoft.com/office/drawing/2014/main" id="{C0A76F54-B16B-603C-EDAE-99F8A1902A01}"/>
              </a:ext>
            </a:extLst>
          </p:cNvPr>
          <p:cNvSpPr>
            <a:spLocks noChangeArrowheads="1"/>
          </p:cNvSpPr>
          <p:nvPr/>
        </p:nvSpPr>
        <p:spPr bwMode="auto">
          <a:xfrm>
            <a:off x="1382486" y="1838575"/>
            <a:ext cx="121920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Distinct LAUNCH_SITE FROM SPACEXTBL</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11" name="Rectangle 7">
            <a:extLst>
              <a:ext uri="{FF2B5EF4-FFF2-40B4-BE49-F238E27FC236}">
                <a16:creationId xmlns:a16="http://schemas.microsoft.com/office/drawing/2014/main" id="{0659B3E9-F8AE-C43C-1825-24E8A8137292}"/>
              </a:ext>
            </a:extLst>
          </p:cNvPr>
          <p:cNvSpPr>
            <a:spLocks noChangeArrowheads="1"/>
          </p:cNvSpPr>
          <p:nvPr/>
        </p:nvSpPr>
        <p:spPr bwMode="auto">
          <a:xfrm>
            <a:off x="1382486" y="258803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 FROM SPACEXTBL WHERE LAUNCH_SITE LIKE 'CCA%' LIMIT 5</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12" name="Rectangle 8">
            <a:extLst>
              <a:ext uri="{FF2B5EF4-FFF2-40B4-BE49-F238E27FC236}">
                <a16:creationId xmlns:a16="http://schemas.microsoft.com/office/drawing/2014/main" id="{C7342CD7-08D0-91CE-117E-3A5CCA5C85E8}"/>
              </a:ext>
            </a:extLst>
          </p:cNvPr>
          <p:cNvSpPr>
            <a:spLocks noChangeArrowheads="1"/>
          </p:cNvSpPr>
          <p:nvPr/>
        </p:nvSpPr>
        <p:spPr bwMode="auto">
          <a:xfrm>
            <a:off x="1382486" y="335239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SUM(PAYLOAD_MASS__KG_) FROM SPACEXTBL WHERE CUSTOMER='NASA (CRS)'</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13" name="Rectangle 9">
            <a:extLst>
              <a:ext uri="{FF2B5EF4-FFF2-40B4-BE49-F238E27FC236}">
                <a16:creationId xmlns:a16="http://schemas.microsoft.com/office/drawing/2014/main" id="{E5857E6C-8E2D-A998-43B2-05A40FA1921F}"/>
              </a:ext>
            </a:extLst>
          </p:cNvPr>
          <p:cNvSpPr>
            <a:spLocks noChangeArrowheads="1"/>
          </p:cNvSpPr>
          <p:nvPr/>
        </p:nvSpPr>
        <p:spPr bwMode="auto">
          <a:xfrm>
            <a:off x="1382486" y="419289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AVG(PAYLOAD_MASS__KG_) FROM SPACEXTBL WHERE BOOSTER_VERSION='F9 v1.1'</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14" name="Rectangle 10">
            <a:extLst>
              <a:ext uri="{FF2B5EF4-FFF2-40B4-BE49-F238E27FC236}">
                <a16:creationId xmlns:a16="http://schemas.microsoft.com/office/drawing/2014/main" id="{F19BA78A-1905-2B59-CE4D-A5AD986EEBED}"/>
              </a:ext>
            </a:extLst>
          </p:cNvPr>
          <p:cNvSpPr>
            <a:spLocks noChangeArrowheads="1"/>
          </p:cNvSpPr>
          <p:nvPr/>
        </p:nvSpPr>
        <p:spPr bwMode="auto">
          <a:xfrm>
            <a:off x="1382486" y="5003831"/>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min(DATE) FROM SPACEXTBL WHERE LANDING__OUTCOME='Success (ground pad)'</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D6A994AF-8FA9-6EB0-E846-F10F15C4E093}"/>
              </a:ext>
            </a:extLst>
          </p:cNvPr>
          <p:cNvSpPr>
            <a:spLocks noChangeArrowheads="1"/>
          </p:cNvSpPr>
          <p:nvPr/>
        </p:nvSpPr>
        <p:spPr bwMode="auto">
          <a:xfrm>
            <a:off x="1436915" y="615800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BOOSTER_VERSION FROM SPACEXTBL WHERE PAYLOAD_MASS__KG_ between 4000 and 6000 AND LANDING__OUTCOME='Success (drone ship)'</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891330"/>
            <a:ext cx="11276581" cy="5710806"/>
          </a:xfrm>
          <a:prstGeom prst="rect">
            <a:avLst/>
          </a:prstGeom>
        </p:spPr>
        <p:txBody>
          <a:bodyPr lIns="91440" tIns="45720" rIns="91440" bIns="45720" anchor="t"/>
          <a:lstStyle/>
          <a:p>
            <a:r>
              <a:rPr lang="ja-JP" altLang="en-US" sz="2000" i="0" dirty="0">
                <a:effectLst/>
                <a:latin typeface="-apple-system"/>
              </a:rPr>
              <a:t>成功したミッションと失敗したミッションの合計数をリストアップ</a:t>
            </a:r>
            <a:endParaRPr lang="en-US" altLang="ja-JP" sz="2000" i="0" dirty="0">
              <a:effectLst/>
              <a:latin typeface="-apple-system"/>
            </a:endParaRPr>
          </a:p>
          <a:p>
            <a:pPr marL="0" indent="0">
              <a:buNone/>
            </a:pPr>
            <a:r>
              <a:rPr lang="ja-JP" altLang="en-US" sz="2000" i="0" dirty="0">
                <a:effectLst/>
                <a:latin typeface="-apple-system"/>
              </a:rPr>
              <a:t>　　＞</a:t>
            </a:r>
            <a:endParaRPr lang="en-US" altLang="ja-JP" sz="2000" i="0" dirty="0">
              <a:effectLst/>
              <a:latin typeface="-apple-system"/>
            </a:endParaRPr>
          </a:p>
          <a:p>
            <a:r>
              <a:rPr lang="ja-JP" altLang="en-US" sz="2000" i="0" dirty="0">
                <a:effectLst/>
                <a:latin typeface="-apple-system"/>
              </a:rPr>
              <a:t>最大積載量を運んだブースター・バージョン名をリストアップ</a:t>
            </a:r>
            <a:endParaRPr lang="en-US" altLang="ja-JP" sz="2000" i="0" dirty="0">
              <a:effectLst/>
              <a:latin typeface="-apple-system"/>
            </a:endParaRPr>
          </a:p>
          <a:p>
            <a:pPr marL="0" indent="0">
              <a:buNone/>
            </a:pPr>
            <a:r>
              <a:rPr lang="ja-JP" altLang="en-US" sz="2000" i="0" dirty="0">
                <a:effectLst/>
                <a:latin typeface="-apple-system"/>
              </a:rPr>
              <a:t>　　＞</a:t>
            </a:r>
            <a:endParaRPr lang="en-US" altLang="ja-JP" sz="2000" i="0" dirty="0">
              <a:effectLst/>
              <a:latin typeface="-apple-system"/>
            </a:endParaRPr>
          </a:p>
          <a:p>
            <a:r>
              <a:rPr lang="ja-JP" altLang="en-US" sz="2000" i="0" dirty="0">
                <a:effectLst/>
                <a:latin typeface="-apple-system"/>
              </a:rPr>
              <a:t>サブクエリを使用する</a:t>
            </a:r>
            <a:r>
              <a:rPr lang="en-US" altLang="ja-JP" sz="2000" i="0" dirty="0">
                <a:effectLst/>
                <a:latin typeface="-apple-system"/>
              </a:rPr>
              <a:t>2015</a:t>
            </a:r>
            <a:r>
              <a:rPr lang="ja-JP" altLang="en-US" sz="2000" i="0" dirty="0">
                <a:effectLst/>
                <a:latin typeface="-apple-system"/>
              </a:rPr>
              <a:t>年の月の月名、ドローン船、ブースターバージョン、発射場の着陸失敗結果を表示</a:t>
            </a:r>
            <a:endParaRPr lang="en-US" altLang="ja-JP" sz="2000" i="0" dirty="0">
              <a:effectLst/>
              <a:latin typeface="-apple-system"/>
            </a:endParaRPr>
          </a:p>
          <a:p>
            <a:pPr marL="0" indent="0">
              <a:buNone/>
            </a:pPr>
            <a:r>
              <a:rPr lang="ja-JP" altLang="en-US" sz="2000" i="0" dirty="0">
                <a:effectLst/>
                <a:latin typeface="-apple-system"/>
              </a:rPr>
              <a:t>　　＞</a:t>
            </a:r>
            <a:endParaRPr lang="en-US" altLang="ja-JP" sz="2000" i="0" dirty="0">
              <a:effectLst/>
              <a:latin typeface="-apple-system"/>
            </a:endParaRPr>
          </a:p>
          <a:p>
            <a:pPr marL="0" indent="0">
              <a:buNone/>
            </a:pPr>
            <a:endParaRPr lang="en-US" altLang="ja-JP" sz="2000" i="0" dirty="0">
              <a:effectLst/>
              <a:latin typeface="-apple-system"/>
            </a:endParaRPr>
          </a:p>
          <a:p>
            <a:endParaRPr lang="en-US" altLang="ja-JP" sz="2000" i="0" dirty="0">
              <a:effectLst/>
              <a:latin typeface="-apple-system"/>
            </a:endParaRPr>
          </a:p>
          <a:p>
            <a:r>
              <a:rPr lang="ja-JP" altLang="en-US" sz="2000" i="0" dirty="0">
                <a:effectLst/>
                <a:latin typeface="-apple-system"/>
              </a:rPr>
              <a:t>日付</a:t>
            </a:r>
            <a:r>
              <a:rPr lang="en-US" altLang="ja-JP" sz="2000" i="0" dirty="0">
                <a:effectLst/>
                <a:latin typeface="-apple-system"/>
              </a:rPr>
              <a:t>2010</a:t>
            </a:r>
            <a:r>
              <a:rPr lang="ja-JP" altLang="en-US" sz="2000" i="0" dirty="0">
                <a:effectLst/>
                <a:latin typeface="-apple-system"/>
              </a:rPr>
              <a:t>年</a:t>
            </a:r>
            <a:r>
              <a:rPr lang="en-US" altLang="ja-JP" sz="2000" i="0" dirty="0">
                <a:effectLst/>
                <a:latin typeface="-apple-system"/>
              </a:rPr>
              <a:t>04</a:t>
            </a:r>
            <a:r>
              <a:rPr lang="ja-JP" altLang="en-US" sz="2000" i="0" dirty="0">
                <a:effectLst/>
                <a:latin typeface="-apple-system"/>
              </a:rPr>
              <a:t>月</a:t>
            </a:r>
            <a:r>
              <a:rPr lang="en-US" altLang="ja-JP" sz="2000" i="0" dirty="0">
                <a:effectLst/>
                <a:latin typeface="-apple-system"/>
              </a:rPr>
              <a:t>06</a:t>
            </a:r>
            <a:r>
              <a:rPr lang="ja-JP" altLang="en-US" sz="2000" i="0" dirty="0">
                <a:effectLst/>
                <a:latin typeface="-apple-system"/>
              </a:rPr>
              <a:t>日から</a:t>
            </a:r>
            <a:r>
              <a:rPr lang="en-US" altLang="ja-JP" sz="2000" i="0" dirty="0">
                <a:effectLst/>
                <a:latin typeface="-apple-system"/>
              </a:rPr>
              <a:t>2017</a:t>
            </a:r>
            <a:r>
              <a:rPr lang="ja-JP" altLang="en-US" sz="2000" i="0" dirty="0">
                <a:effectLst/>
                <a:latin typeface="-apple-system"/>
              </a:rPr>
              <a:t>年</a:t>
            </a:r>
            <a:r>
              <a:rPr lang="en-US" altLang="ja-JP" sz="2000" i="0" dirty="0">
                <a:effectLst/>
                <a:latin typeface="-apple-system"/>
              </a:rPr>
              <a:t>03</a:t>
            </a:r>
            <a:r>
              <a:rPr lang="ja-JP" altLang="en-US" sz="2000" i="0" dirty="0">
                <a:effectLst/>
                <a:latin typeface="-apple-system"/>
              </a:rPr>
              <a:t>月</a:t>
            </a:r>
            <a:r>
              <a:rPr lang="en-US" altLang="ja-JP" sz="2000" i="0" dirty="0">
                <a:effectLst/>
                <a:latin typeface="-apple-system"/>
              </a:rPr>
              <a:t>20</a:t>
            </a:r>
            <a:r>
              <a:rPr lang="ja-JP" altLang="en-US" sz="2000" i="0" dirty="0">
                <a:effectLst/>
                <a:latin typeface="-apple-system"/>
              </a:rPr>
              <a:t>日の間に成功した着陸</a:t>
            </a:r>
            <a:r>
              <a:rPr lang="en-US" altLang="ja-JP" sz="2000" i="0" dirty="0">
                <a:effectLst/>
                <a:latin typeface="-apple-system"/>
              </a:rPr>
              <a:t>_</a:t>
            </a:r>
            <a:r>
              <a:rPr lang="ja-JP" altLang="en-US" sz="2000" i="0" dirty="0">
                <a:effectLst/>
                <a:latin typeface="-apple-system"/>
              </a:rPr>
              <a:t>成果のカウントを降順でランク付け</a:t>
            </a:r>
            <a:endParaRPr lang="en-US" altLang="ja-JP" sz="2000" i="0" dirty="0">
              <a:effectLst/>
              <a:latin typeface="-apple-system"/>
            </a:endParaRPr>
          </a:p>
          <a:p>
            <a:pPr marL="0" indent="0">
              <a:buNone/>
            </a:pPr>
            <a:r>
              <a:rPr lang="ja-JP" altLang="en-US" sz="2000" i="0" dirty="0">
                <a:effectLst/>
                <a:latin typeface="-apple-system"/>
              </a:rPr>
              <a:t>　　＞</a:t>
            </a:r>
            <a:endParaRPr lang="en-US" altLang="ja-JP" sz="2000" i="0" dirty="0">
              <a:effectLst/>
              <a:latin typeface="-apple-system"/>
            </a:endParaRPr>
          </a:p>
          <a:p>
            <a:pPr marL="0" indent="0">
              <a:buNone/>
            </a:pPr>
            <a:endParaRPr lang="en-US" altLang="ja-JP" b="1" i="0" dirty="0">
              <a:effectLst/>
              <a:latin typeface="-apple-system"/>
            </a:endParaRPr>
          </a:p>
          <a:p>
            <a:pPr marL="0" indent="0">
              <a:buNone/>
            </a:pPr>
            <a:endParaRPr lang="en-US" altLang="ja-JP" sz="1100" b="1" i="0" dirty="0">
              <a:effectLst/>
              <a:latin typeface="-apple-system"/>
              <a:hlinkClick r:id="rId3"/>
            </a:endParaRPr>
          </a:p>
          <a:p>
            <a:pPr marL="0" indent="0">
              <a:buNone/>
            </a:pPr>
            <a:r>
              <a:rPr lang="en-US" altLang="ja-JP" sz="1100" b="1" i="0" dirty="0">
                <a:effectLst/>
                <a:latin typeface="-apple-system"/>
                <a:hlinkClick r:id="rId3"/>
              </a:rPr>
              <a:t>https://github.com/waka1234/IBM_WatsonStudio/blob/master/jupyter-labs-eda-sql-coursera_sqllite.ipynb</a:t>
            </a:r>
            <a:endParaRPr lang="en-US" altLang="ja-JP" sz="1100" b="1" i="0" dirty="0">
              <a:effectLst/>
              <a:latin typeface="-apple-system"/>
            </a:endParaRPr>
          </a:p>
          <a:p>
            <a:pPr marL="0" indent="0">
              <a:buNone/>
            </a:pPr>
            <a:endParaRPr lang="en-US" altLang="ja-JP" sz="1100" b="1" i="0" dirty="0">
              <a:effectLst/>
              <a:latin typeface="-apple-system"/>
            </a:endParaRPr>
          </a:p>
          <a:p>
            <a:pPr marL="0" indent="0">
              <a:buNone/>
            </a:pPr>
            <a:endParaRPr lang="en-US" dirty="0"/>
          </a:p>
          <a:p>
            <a:endParaRPr lang="en-US" dirty="0"/>
          </a:p>
          <a:p>
            <a:pPr marL="0" indent="0">
              <a:buNone/>
            </a:pPr>
            <a:endParaRPr lang="en-US" dirty="0"/>
          </a:p>
        </p:txBody>
      </p:sp>
      <p:sp>
        <p:nvSpPr>
          <p:cNvPr id="6" name="Rectangle 2">
            <a:extLst>
              <a:ext uri="{FF2B5EF4-FFF2-40B4-BE49-F238E27FC236}">
                <a16:creationId xmlns:a16="http://schemas.microsoft.com/office/drawing/2014/main" id="{9860E5F2-218B-70B2-86B2-D8301E65224A}"/>
              </a:ext>
            </a:extLst>
          </p:cNvPr>
          <p:cNvSpPr>
            <a:spLocks noChangeArrowheads="1"/>
          </p:cNvSpPr>
          <p:nvPr/>
        </p:nvSpPr>
        <p:spPr bwMode="auto">
          <a:xfrm>
            <a:off x="1544083" y="119545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COUNT(*) FROM SPACEXTBL WHERE MISSION_OUTCOME LIKE '%Success%' OR MISSION_OUTCOME LIKE '%Failure%'</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E07C467C-333A-C0E1-15DB-0980F4A3D9A2}"/>
              </a:ext>
            </a:extLst>
          </p:cNvPr>
          <p:cNvSpPr>
            <a:spLocks noChangeArrowheads="1"/>
          </p:cNvSpPr>
          <p:nvPr/>
        </p:nvSpPr>
        <p:spPr bwMode="auto">
          <a:xfrm>
            <a:off x="1495557" y="202259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BOOSTER_VERSION FROM SPACEXTBL WHERE PAYLOAD_MASS__KG_ = (SELECT MAX(PAYLOAD_MASS__KG_) FROM SPACEXTBL)</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8" name="Rectangle 4">
            <a:extLst>
              <a:ext uri="{FF2B5EF4-FFF2-40B4-BE49-F238E27FC236}">
                <a16:creationId xmlns:a16="http://schemas.microsoft.com/office/drawing/2014/main" id="{5EE6340A-8310-16A6-E085-BD3983CC8A4B}"/>
              </a:ext>
            </a:extLst>
          </p:cNvPr>
          <p:cNvSpPr>
            <a:spLocks noChangeArrowheads="1"/>
          </p:cNvSpPr>
          <p:nvPr/>
        </p:nvSpPr>
        <p:spPr bwMode="auto">
          <a:xfrm>
            <a:off x="1544083" y="3141952"/>
            <a:ext cx="9728433" cy="1209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3000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TO_CHAR(TO_DATE(MONTH("DATE"), 'MM'), 'MONTH') AS MONTH_NAME,</a:t>
            </a:r>
            <a:endParaRPr kumimoji="0" lang="en-US" altLang="ja-JP" sz="900" b="0" i="0" u="none" strike="noStrike" cap="none" normalizeH="0" baseline="0" dirty="0">
              <a:ln>
                <a:noFill/>
              </a:ln>
              <a:solidFill>
                <a:srgbClr val="212121"/>
              </a:solidFill>
              <a:effectLst/>
              <a:latin typeface="Arial Unicode MS"/>
            </a:endParaRPr>
          </a:p>
          <a:p>
            <a:pPr marL="0" marR="0" lvl="0" indent="0" algn="l" defTabSz="914400" rtl="0" eaLnBrk="0" fontAlgn="base" latinLnBrk="0" hangingPunct="0">
              <a:lnSpc>
                <a:spcPct val="100000"/>
              </a:lnSpc>
              <a:spcBef>
                <a:spcPct val="30000"/>
              </a:spcBef>
              <a:spcAft>
                <a:spcPct val="0"/>
              </a:spcAft>
              <a:buClrTx/>
              <a:buSzTx/>
              <a:buFontTx/>
              <a:buNone/>
              <a:tabLst/>
            </a:pPr>
            <a:r>
              <a:rPr kumimoji="0" lang="ja-JP" altLang="ja-JP" sz="900" b="0" i="0" u="none" strike="noStrike" cap="none" normalizeH="0" baseline="0" dirty="0">
                <a:ln>
                  <a:noFill/>
                </a:ln>
                <a:solidFill>
                  <a:srgbClr val="212121"/>
                </a:solidFill>
                <a:effectLst/>
                <a:latin typeface="Arial Unicode MS"/>
              </a:rPr>
              <a:t> \ </a:t>
            </a:r>
            <a:r>
              <a:rPr kumimoji="0" lang="ja-JP" altLang="ja-JP" sz="1200" b="0" i="0" u="none" strike="noStrike" cap="none" normalizeH="0" baseline="0" dirty="0">
                <a:ln>
                  <a:noFill/>
                </a:ln>
                <a:solidFill>
                  <a:schemeClr val="tx1"/>
                </a:solidFill>
                <a:effectLst/>
                <a:latin typeface="Arial" panose="020B0604020202020204" pitchFamily="34" charset="0"/>
              </a:rPr>
              <a:t>LANDING__OUTCOME</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AS</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LANDING__OUTCOME</a:t>
            </a:r>
            <a:r>
              <a:rPr kumimoji="0" lang="ja-JP" altLang="ja-JP" sz="900" b="0" i="0" u="none" strike="noStrike" cap="none" normalizeH="0" baseline="0" dirty="0">
                <a:ln>
                  <a:noFill/>
                </a:ln>
                <a:solidFill>
                  <a:srgbClr val="212121"/>
                </a:solidFill>
                <a:effectLst/>
                <a:latin typeface="Arial Unicode MS"/>
              </a:rPr>
              <a:t>, \ </a:t>
            </a:r>
            <a:r>
              <a:rPr kumimoji="0" lang="ja-JP" altLang="ja-JP" sz="1200" b="0" i="0" u="none" strike="noStrike" cap="none" normalizeH="0" baseline="0" dirty="0">
                <a:ln>
                  <a:noFill/>
                </a:ln>
                <a:solidFill>
                  <a:schemeClr val="tx1"/>
                </a:solidFill>
                <a:effectLst/>
                <a:latin typeface="Arial" panose="020B0604020202020204" pitchFamily="34" charset="0"/>
              </a:rPr>
              <a:t>BOOSTER_VERSION</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AS</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BOOSTER_VERSION</a:t>
            </a:r>
            <a:r>
              <a:rPr kumimoji="0" lang="ja-JP" altLang="ja-JP" sz="900" b="0" i="0" u="none" strike="noStrike" cap="none" normalizeH="0" baseline="0" dirty="0">
                <a:ln>
                  <a:noFill/>
                </a:ln>
                <a:solidFill>
                  <a:srgbClr val="212121"/>
                </a:solidFill>
                <a:effectLst/>
                <a:latin typeface="Arial Unicode MS"/>
              </a:rPr>
              <a:t>, </a:t>
            </a:r>
            <a:endParaRPr kumimoji="0" lang="en-US" altLang="ja-JP" sz="900" b="0" i="0" u="none" strike="noStrike" cap="none" normalizeH="0" baseline="0" dirty="0">
              <a:ln>
                <a:noFill/>
              </a:ln>
              <a:solidFill>
                <a:srgbClr val="212121"/>
              </a:solidFill>
              <a:effectLst/>
              <a:latin typeface="Arial Unicode MS"/>
            </a:endParaRPr>
          </a:p>
          <a:p>
            <a:pPr marL="0" marR="0" lvl="0" indent="0" algn="l" defTabSz="914400" rtl="0" eaLnBrk="0" fontAlgn="base" latinLnBrk="0" hangingPunct="0">
              <a:lnSpc>
                <a:spcPct val="100000"/>
              </a:lnSpc>
              <a:spcBef>
                <a:spcPct val="30000"/>
              </a:spcBef>
              <a:spcAft>
                <a:spcPct val="0"/>
              </a:spcAft>
              <a:buClrTx/>
              <a:buSzTx/>
              <a:buFontTx/>
              <a:buNone/>
              <a:tabLst/>
            </a:pP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LAUNCH_SITE</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AS</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LAUNCH_SITE</a:t>
            </a:r>
            <a:r>
              <a:rPr kumimoji="0" lang="ja-JP" altLang="ja-JP" sz="900" b="0" i="0" u="none" strike="noStrike" cap="none" normalizeH="0" baseline="0" dirty="0">
                <a:ln>
                  <a:noFill/>
                </a:ln>
                <a:solidFill>
                  <a:srgbClr val="212121"/>
                </a:solidFill>
                <a:effectLst/>
                <a:latin typeface="Arial Unicode MS"/>
              </a:rPr>
              <a:t> \ </a:t>
            </a:r>
            <a:endParaRPr kumimoji="0" lang="en-US" altLang="ja-JP" sz="900" b="0" i="0" u="none" strike="noStrike" cap="none" normalizeH="0" baseline="0" dirty="0">
              <a:ln>
                <a:noFill/>
              </a:ln>
              <a:solidFill>
                <a:srgbClr val="212121"/>
              </a:solidFill>
              <a:effectLst/>
              <a:latin typeface="Arial Unicode MS"/>
            </a:endParaRPr>
          </a:p>
          <a:p>
            <a:pPr marL="0" marR="0" lvl="0" indent="0" algn="l" defTabSz="914400" rtl="0" eaLnBrk="0" fontAlgn="base" latinLnBrk="0" hangingPunct="0">
              <a:lnSpc>
                <a:spcPct val="100000"/>
              </a:lnSpc>
              <a:spcBef>
                <a:spcPct val="30000"/>
              </a:spcBef>
              <a:spcAft>
                <a:spcPct val="0"/>
              </a:spcAft>
              <a:buClrTx/>
              <a:buSzTx/>
              <a:buFontTx/>
              <a:buNone/>
              <a:tabLst/>
            </a:pPr>
            <a:r>
              <a:rPr kumimoji="0" lang="ja-JP" altLang="ja-JP" sz="1200" b="0" i="0" u="none" strike="noStrike" cap="none" normalizeH="0" baseline="0" dirty="0">
                <a:ln>
                  <a:noFill/>
                </a:ln>
                <a:solidFill>
                  <a:schemeClr val="tx1"/>
                </a:solidFill>
                <a:effectLst/>
                <a:latin typeface="Arial" panose="020B0604020202020204" pitchFamily="34" charset="0"/>
              </a:rPr>
              <a:t>FROM</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SPACEXTBL</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WHERE</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LANDING__OUTCOME</a:t>
            </a:r>
            <a:r>
              <a:rPr kumimoji="0" lang="ja-JP" altLang="ja-JP" sz="900" b="0" i="0" u="none" strike="noStrike" cap="none" normalizeH="0" baseline="0" dirty="0">
                <a:ln>
                  <a:noFill/>
                </a:ln>
                <a:solidFill>
                  <a:srgbClr val="212121"/>
                </a:solidFill>
                <a:effectLst/>
                <a:latin typeface="Arial Unicode MS"/>
              </a:rPr>
              <a:t> </a:t>
            </a: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0" i="0" u="none" strike="noStrike" cap="none" normalizeH="0" baseline="0" dirty="0">
                <a:ln>
                  <a:noFill/>
                </a:ln>
                <a:solidFill>
                  <a:srgbClr val="212121"/>
                </a:solidFill>
                <a:effectLst/>
                <a:latin typeface="Arial Unicode MS"/>
              </a:rPr>
              <a:t> 'Failure (drone ship)' </a:t>
            </a:r>
            <a:r>
              <a:rPr kumimoji="0" lang="ja-JP" altLang="ja-JP" sz="1200" b="0" i="0" u="none" strike="noStrike" cap="none" normalizeH="0" baseline="0" dirty="0">
                <a:ln>
                  <a:noFill/>
                </a:ln>
                <a:solidFill>
                  <a:schemeClr val="tx1"/>
                </a:solidFill>
                <a:effectLst/>
                <a:latin typeface="Arial" panose="020B0604020202020204" pitchFamily="34" charset="0"/>
              </a:rPr>
              <a:t>AND</a:t>
            </a:r>
            <a:r>
              <a:rPr kumimoji="0" lang="ja-JP" altLang="ja-JP" sz="900" b="0" i="0" u="none" strike="noStrike" cap="none" normalizeH="0" baseline="0" dirty="0">
                <a:ln>
                  <a:noFill/>
                </a:ln>
                <a:solidFill>
                  <a:srgbClr val="212121"/>
                </a:solidFill>
                <a:effectLst/>
                <a:latin typeface="Arial Unicode MS"/>
              </a:rPr>
              <a:t> "DATE" </a:t>
            </a:r>
            <a:r>
              <a:rPr kumimoji="0" lang="ja-JP" altLang="ja-JP" sz="1200" b="0" i="0" u="none" strike="noStrike" cap="none" normalizeH="0" baseline="0" dirty="0">
                <a:ln>
                  <a:noFill/>
                </a:ln>
                <a:solidFill>
                  <a:schemeClr val="tx1"/>
                </a:solidFill>
                <a:effectLst/>
                <a:latin typeface="Arial" panose="020B0604020202020204" pitchFamily="34" charset="0"/>
              </a:rPr>
              <a:t>LIKE</a:t>
            </a:r>
            <a:r>
              <a:rPr kumimoji="0" lang="ja-JP" altLang="ja-JP" sz="900" b="0" i="0" u="none" strike="noStrike" cap="none" normalizeH="0" baseline="0" dirty="0">
                <a:ln>
                  <a:noFill/>
                </a:ln>
                <a:solidFill>
                  <a:srgbClr val="212121"/>
                </a:solidFill>
                <a:effectLst/>
                <a:latin typeface="Arial Unicode MS"/>
              </a:rPr>
              <a:t> '%2015%'</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9" name="Rectangle 5">
            <a:extLst>
              <a:ext uri="{FF2B5EF4-FFF2-40B4-BE49-F238E27FC236}">
                <a16:creationId xmlns:a16="http://schemas.microsoft.com/office/drawing/2014/main" id="{485D02C2-4CEC-90F5-6EB3-CB0F8F7A3464}"/>
              </a:ext>
            </a:extLst>
          </p:cNvPr>
          <p:cNvSpPr>
            <a:spLocks noChangeArrowheads="1"/>
          </p:cNvSpPr>
          <p:nvPr/>
        </p:nvSpPr>
        <p:spPr bwMode="auto">
          <a:xfrm>
            <a:off x="1495557" y="5001185"/>
            <a:ext cx="10715538" cy="849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30000"/>
              </a:spcBef>
              <a:spcAft>
                <a:spcPct val="0"/>
              </a:spcAft>
              <a:buClrTx/>
              <a:buSzTx/>
              <a:buFontTx/>
              <a:buNone/>
              <a:tabLst/>
            </a:pPr>
            <a:r>
              <a:rPr kumimoji="0" lang="ja-JP" altLang="ja-JP" sz="1800" b="1" i="0" u="none" strike="noStrike" cap="none" normalizeH="0" baseline="0" dirty="0">
                <a:ln>
                  <a:noFill/>
                </a:ln>
                <a:solidFill>
                  <a:schemeClr val="tx1"/>
                </a:solidFill>
                <a:effectLst/>
                <a:latin typeface="Arial" panose="020B0604020202020204" pitchFamily="34" charset="0"/>
              </a:rPr>
              <a:t>%</a:t>
            </a:r>
            <a:r>
              <a:rPr kumimoji="0" lang="ja-JP" altLang="ja-JP" sz="900" b="1" i="0" u="none" strike="noStrike" cap="none" normalizeH="0" baseline="0" dirty="0">
                <a:ln>
                  <a:noFill/>
                </a:ln>
                <a:solidFill>
                  <a:srgbClr val="212121"/>
                </a:solidFill>
                <a:effectLst/>
                <a:latin typeface="Arial Unicode MS"/>
              </a:rPr>
              <a:t>sql</a:t>
            </a:r>
            <a:r>
              <a:rPr kumimoji="0" lang="ja-JP" altLang="ja-JP" sz="900" b="0" i="0" u="none" strike="noStrike" cap="none" normalizeH="0" baseline="0" dirty="0">
                <a:ln>
                  <a:noFill/>
                </a:ln>
                <a:solidFill>
                  <a:srgbClr val="212121"/>
                </a:solidFill>
                <a:effectLst/>
                <a:latin typeface="Arial Unicode MS"/>
              </a:rPr>
              <a:t> SELECT "DATE", COUNT(LANDING__OUTCOME) as COUNT FROM SPACEXTBL \ </a:t>
            </a:r>
            <a:endParaRPr kumimoji="0" lang="en-US" altLang="ja-JP" sz="900" b="0" i="0" u="none" strike="noStrike" cap="none" normalizeH="0" baseline="0" dirty="0">
              <a:ln>
                <a:noFill/>
              </a:ln>
              <a:solidFill>
                <a:srgbClr val="212121"/>
              </a:solidFill>
              <a:effectLst/>
              <a:latin typeface="Arial Unicode MS"/>
            </a:endParaRPr>
          </a:p>
          <a:p>
            <a:pPr marL="0" marR="0" lvl="0" indent="0" algn="l" defTabSz="914400" rtl="0" eaLnBrk="0" fontAlgn="base" latinLnBrk="0" hangingPunct="0">
              <a:lnSpc>
                <a:spcPct val="100000"/>
              </a:lnSpc>
              <a:spcBef>
                <a:spcPct val="30000"/>
              </a:spcBef>
              <a:spcAft>
                <a:spcPct val="0"/>
              </a:spcAft>
              <a:buClrTx/>
              <a:buSzTx/>
              <a:buFontTx/>
              <a:buNone/>
              <a:tabLst/>
            </a:pPr>
            <a:r>
              <a:rPr kumimoji="0" lang="ja-JP" altLang="ja-JP" sz="1200" b="0" i="0" u="none" strike="noStrike" cap="none" normalizeH="0" baseline="0" dirty="0">
                <a:ln>
                  <a:noFill/>
                </a:ln>
                <a:solidFill>
                  <a:schemeClr val="tx1"/>
                </a:solidFill>
                <a:effectLst/>
                <a:latin typeface="Arial" panose="020B0604020202020204" pitchFamily="34" charset="0"/>
              </a:rPr>
              <a:t>WHERE</a:t>
            </a:r>
            <a:r>
              <a:rPr kumimoji="0" lang="ja-JP" altLang="ja-JP" sz="900" b="0" i="0" u="none" strike="noStrike" cap="none" normalizeH="0" baseline="0" dirty="0">
                <a:ln>
                  <a:noFill/>
                </a:ln>
                <a:solidFill>
                  <a:srgbClr val="212121"/>
                </a:solidFill>
                <a:effectLst/>
                <a:latin typeface="Arial Unicode MS"/>
              </a:rPr>
              <a:t> "DATE" </a:t>
            </a:r>
            <a:r>
              <a:rPr kumimoji="0" lang="ja-JP" altLang="ja-JP" sz="1200" b="0" i="0" u="none" strike="noStrike" cap="none" normalizeH="0" baseline="0" dirty="0">
                <a:ln>
                  <a:noFill/>
                </a:ln>
                <a:solidFill>
                  <a:schemeClr val="tx1"/>
                </a:solidFill>
                <a:effectLst/>
                <a:latin typeface="Arial" panose="020B0604020202020204" pitchFamily="34" charset="0"/>
              </a:rPr>
              <a:t>BETWEEN</a:t>
            </a:r>
            <a:r>
              <a:rPr kumimoji="0" lang="ja-JP" altLang="ja-JP" sz="900" b="0" i="0" u="none" strike="noStrike" cap="none" normalizeH="0" baseline="0" dirty="0">
                <a:ln>
                  <a:noFill/>
                </a:ln>
                <a:solidFill>
                  <a:srgbClr val="212121"/>
                </a:solidFill>
                <a:effectLst/>
                <a:latin typeface="Arial Unicode MS"/>
              </a:rPr>
              <a:t> '2010-06-04' </a:t>
            </a:r>
            <a:r>
              <a:rPr kumimoji="0" lang="ja-JP" altLang="ja-JP" sz="900" b="1" i="0" u="none" strike="noStrike" cap="none" normalizeH="0" baseline="0" dirty="0">
                <a:ln>
                  <a:noFill/>
                </a:ln>
                <a:solidFill>
                  <a:srgbClr val="212121"/>
                </a:solidFill>
                <a:effectLst/>
                <a:latin typeface="Arial Unicode MS"/>
              </a:rPr>
              <a:t>and</a:t>
            </a:r>
            <a:r>
              <a:rPr kumimoji="0" lang="ja-JP" altLang="ja-JP" sz="900" b="0" i="0" u="none" strike="noStrike" cap="none" normalizeH="0" baseline="0" dirty="0">
                <a:ln>
                  <a:noFill/>
                </a:ln>
                <a:solidFill>
                  <a:srgbClr val="212121"/>
                </a:solidFill>
                <a:effectLst/>
                <a:latin typeface="Arial Unicode MS"/>
              </a:rPr>
              <a:t> '2017-03-20' </a:t>
            </a:r>
            <a:r>
              <a:rPr kumimoji="0" lang="ja-JP" altLang="ja-JP" sz="1200" b="0" i="0" u="none" strike="noStrike" cap="none" normalizeH="0" baseline="0" dirty="0">
                <a:ln>
                  <a:noFill/>
                </a:ln>
                <a:solidFill>
                  <a:schemeClr val="tx1"/>
                </a:solidFill>
                <a:effectLst/>
                <a:latin typeface="Arial" panose="020B0604020202020204" pitchFamily="34" charset="0"/>
              </a:rPr>
              <a:t>AND</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LANDING__OUTCOME</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LIKE</a:t>
            </a:r>
            <a:r>
              <a:rPr kumimoji="0" lang="ja-JP" altLang="ja-JP" sz="900" b="0" i="0" u="none" strike="noStrike" cap="none" normalizeH="0" baseline="0" dirty="0">
                <a:ln>
                  <a:noFill/>
                </a:ln>
                <a:solidFill>
                  <a:srgbClr val="212121"/>
                </a:solidFill>
                <a:effectLst/>
                <a:latin typeface="Arial Unicode MS"/>
              </a:rPr>
              <a:t> '%Success%’ \</a:t>
            </a:r>
            <a:endParaRPr kumimoji="0" lang="en-US" altLang="ja-JP" sz="900" b="0" i="0" u="none" strike="noStrike" cap="none" normalizeH="0" baseline="0" dirty="0">
              <a:ln>
                <a:noFill/>
              </a:ln>
              <a:solidFill>
                <a:srgbClr val="212121"/>
              </a:solidFill>
              <a:effectLst/>
              <a:latin typeface="Arial Unicode MS"/>
            </a:endParaRPr>
          </a:p>
          <a:p>
            <a:pPr marL="0" marR="0" lvl="0" indent="0" algn="l" defTabSz="914400" rtl="0" eaLnBrk="0" fontAlgn="base" latinLnBrk="0" hangingPunct="0">
              <a:lnSpc>
                <a:spcPct val="100000"/>
              </a:lnSpc>
              <a:spcBef>
                <a:spcPct val="30000"/>
              </a:spcBef>
              <a:spcAft>
                <a:spcPct val="0"/>
              </a:spcAft>
              <a:buClrTx/>
              <a:buSzTx/>
              <a:buFontTx/>
              <a:buNone/>
              <a:tabLst/>
            </a:pP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GROUP</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BY</a:t>
            </a:r>
            <a:r>
              <a:rPr kumimoji="0" lang="ja-JP" altLang="ja-JP" sz="900" b="0" i="0" u="none" strike="noStrike" cap="none" normalizeH="0" baseline="0" dirty="0">
                <a:ln>
                  <a:noFill/>
                </a:ln>
                <a:solidFill>
                  <a:srgbClr val="212121"/>
                </a:solidFill>
                <a:effectLst/>
                <a:latin typeface="Arial Unicode MS"/>
              </a:rPr>
              <a:t> "DATE" \ </a:t>
            </a:r>
            <a:r>
              <a:rPr kumimoji="0" lang="ja-JP" altLang="ja-JP" sz="1200" b="0" i="0" u="none" strike="noStrike" cap="none" normalizeH="0" baseline="0" dirty="0">
                <a:ln>
                  <a:noFill/>
                </a:ln>
                <a:solidFill>
                  <a:schemeClr val="tx1"/>
                </a:solidFill>
                <a:effectLst/>
                <a:latin typeface="Arial" panose="020B0604020202020204" pitchFamily="34" charset="0"/>
              </a:rPr>
              <a:t>ORDER</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BY</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COUNT</a:t>
            </a:r>
            <a:r>
              <a:rPr kumimoji="0" lang="ja-JP" altLang="ja-JP" sz="900" b="0" i="0" u="none" strike="noStrike" cap="none" normalizeH="0" baseline="0" dirty="0">
                <a:ln>
                  <a:noFill/>
                </a:ln>
                <a:solidFill>
                  <a:srgbClr val="212121"/>
                </a:solidFill>
                <a:effectLst/>
                <a:latin typeface="Arial Unicode MS"/>
              </a:rPr>
              <a:t>(</a:t>
            </a:r>
            <a:r>
              <a:rPr kumimoji="0" lang="ja-JP" altLang="ja-JP" sz="1200" b="0" i="0" u="none" strike="noStrike" cap="none" normalizeH="0" baseline="0" dirty="0">
                <a:ln>
                  <a:noFill/>
                </a:ln>
                <a:solidFill>
                  <a:schemeClr val="tx1"/>
                </a:solidFill>
                <a:effectLst/>
                <a:latin typeface="Arial" panose="020B0604020202020204" pitchFamily="34" charset="0"/>
              </a:rPr>
              <a:t>LANDING__OUTCOME</a:t>
            </a:r>
            <a:r>
              <a:rPr kumimoji="0" lang="ja-JP" altLang="ja-JP" sz="900" b="0" i="0" u="none" strike="noStrike" cap="none" normalizeH="0" baseline="0" dirty="0">
                <a:ln>
                  <a:noFill/>
                </a:ln>
                <a:solidFill>
                  <a:srgbClr val="212121"/>
                </a:solidFill>
                <a:effectLst/>
                <a:latin typeface="Arial Unicode MS"/>
              </a:rPr>
              <a:t>) </a:t>
            </a:r>
            <a:r>
              <a:rPr kumimoji="0" lang="ja-JP" altLang="ja-JP" sz="1200" b="0" i="0" u="none" strike="noStrike" cap="none" normalizeH="0" baseline="0" dirty="0">
                <a:ln>
                  <a:noFill/>
                </a:ln>
                <a:solidFill>
                  <a:schemeClr val="tx1"/>
                </a:solidFill>
                <a:effectLst/>
                <a:latin typeface="Arial" panose="020B0604020202020204" pitchFamily="34" charset="0"/>
              </a:rPr>
              <a:t>DESC</a:t>
            </a:r>
            <a:r>
              <a:rPr kumimoji="0" lang="ja-JP" altLang="ja-JP" sz="500" b="0" i="0" u="none" strike="noStrike" cap="none" normalizeH="0" baseline="0" dirty="0">
                <a:ln>
                  <a:noFill/>
                </a:ln>
                <a:solidFill>
                  <a:schemeClr val="tx1"/>
                </a:solidFill>
                <a:effectLst/>
              </a:rPr>
              <a:t> </a:t>
            </a: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46694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10393" y="1875054"/>
            <a:ext cx="11786532" cy="4351338"/>
          </a:xfrm>
          <a:prstGeom prst="rect">
            <a:avLst/>
          </a:prstGeom>
        </p:spPr>
        <p:txBody>
          <a:bodyPr>
            <a:normAutofit fontScale="85000" lnSpcReduction="10000"/>
          </a:bodyPr>
          <a:lstStyle/>
          <a:p>
            <a:pPr>
              <a:lnSpc>
                <a:spcPct val="100000"/>
              </a:lnSpc>
              <a:spcBef>
                <a:spcPts val="1400"/>
              </a:spcBef>
            </a:pPr>
            <a:r>
              <a:rPr lang="ja-JP" altLang="en-US" sz="2200" dirty="0">
                <a:solidFill>
                  <a:schemeClr val="accent3">
                    <a:lumMod val="25000"/>
                  </a:schemeClr>
                </a:solidFill>
                <a:latin typeface="Abadi" panose="020B0604020104020204" pitchFamily="34" charset="0"/>
              </a:rPr>
              <a:t>地図上にすべての打ち上げ場所をマークする</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a:t>
            </a:r>
            <a:r>
              <a:rPr lang="en-US" altLang="ja-JP" sz="2200" dirty="0">
                <a:solidFill>
                  <a:schemeClr val="accent3">
                    <a:lumMod val="25000"/>
                  </a:schemeClr>
                </a:solidFill>
                <a:latin typeface="Abadi" panose="020B0604020104020204" pitchFamily="34" charset="0"/>
              </a:rPr>
              <a:t>folium</a:t>
            </a:r>
            <a:r>
              <a:rPr lang="ja-JP" altLang="en-US" sz="2200" dirty="0">
                <a:solidFill>
                  <a:schemeClr val="accent3">
                    <a:lumMod val="25000"/>
                  </a:schemeClr>
                </a:solidFill>
                <a:latin typeface="Abadi" panose="020B0604020104020204" pitchFamily="34" charset="0"/>
              </a:rPr>
              <a:t>を使用して、特定の座標にテキストラベル付きのハイライトされた円形領域を追加</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サイトマップの各ロケーションに</a:t>
            </a:r>
            <a:r>
              <a:rPr lang="en-US" altLang="ja-JP" sz="2200" dirty="0" err="1">
                <a:solidFill>
                  <a:schemeClr val="accent3">
                    <a:lumMod val="25000"/>
                  </a:schemeClr>
                </a:solidFill>
                <a:latin typeface="Abadi" panose="020B0604020104020204" pitchFamily="34" charset="0"/>
              </a:rPr>
              <a:t>folium.Circle</a:t>
            </a:r>
            <a:r>
              <a:rPr lang="ja-JP" altLang="en-US" sz="2200" dirty="0">
                <a:solidFill>
                  <a:schemeClr val="accent3">
                    <a:lumMod val="25000"/>
                  </a:schemeClr>
                </a:solidFill>
                <a:latin typeface="Abadi" panose="020B0604020104020204" pitchFamily="34" charset="0"/>
              </a:rPr>
              <a:t>と</a:t>
            </a:r>
            <a:r>
              <a:rPr lang="en-US" altLang="ja-JP" sz="2200" dirty="0" err="1">
                <a:solidFill>
                  <a:schemeClr val="accent3">
                    <a:lumMod val="25000"/>
                  </a:schemeClr>
                </a:solidFill>
                <a:latin typeface="Abadi" panose="020B0604020104020204" pitchFamily="34" charset="0"/>
              </a:rPr>
              <a:t>folium.Marker</a:t>
            </a:r>
            <a:r>
              <a:rPr lang="ja-JP" altLang="en-US" sz="2200" dirty="0">
                <a:solidFill>
                  <a:schemeClr val="accent3">
                    <a:lumMod val="25000"/>
                  </a:schemeClr>
                </a:solidFill>
                <a:latin typeface="Abadi" panose="020B0604020104020204" pitchFamily="34" charset="0"/>
              </a:rPr>
              <a:t>を作成し、追加</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・地図上の各サイトの打ち上げの成功</a:t>
            </a:r>
            <a:r>
              <a:rPr lang="en-US" altLang="ja-JP" sz="2200" dirty="0">
                <a:solidFill>
                  <a:schemeClr val="accent3">
                    <a:lumMod val="25000"/>
                  </a:schemeClr>
                </a:solidFill>
                <a:latin typeface="Abadi" panose="020B0604020104020204" pitchFamily="34" charset="0"/>
              </a:rPr>
              <a:t>/</a:t>
            </a:r>
            <a:r>
              <a:rPr lang="ja-JP" altLang="en-US" sz="2200" dirty="0">
                <a:solidFill>
                  <a:schemeClr val="accent3">
                    <a:lumMod val="25000"/>
                  </a:schemeClr>
                </a:solidFill>
                <a:latin typeface="Abadi" panose="020B0604020104020204" pitchFamily="34" charset="0"/>
              </a:rPr>
              <a:t>失敗をマークする</a:t>
            </a:r>
            <a:r>
              <a:rPr lang="en-US" altLang="ja-JP" sz="2200" dirty="0" err="1">
                <a:solidFill>
                  <a:schemeClr val="accent3">
                    <a:lumMod val="25000"/>
                  </a:schemeClr>
                </a:solidFill>
                <a:latin typeface="Abadi" panose="020B0604020104020204" pitchFamily="34" charset="0"/>
              </a:rPr>
              <a:t>launch_sites</a:t>
            </a:r>
            <a:r>
              <a:rPr lang="ja-JP" altLang="en-US" sz="2200" dirty="0">
                <a:solidFill>
                  <a:schemeClr val="accent3">
                    <a:lumMod val="25000"/>
                  </a:schemeClr>
                </a:solidFill>
                <a:latin typeface="Abadi" panose="020B0604020104020204" pitchFamily="34" charset="0"/>
              </a:rPr>
              <a:t>データフレームに　</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a:t>
            </a:r>
            <a:r>
              <a:rPr lang="en-US" altLang="ja-JP" sz="2200" dirty="0" err="1">
                <a:solidFill>
                  <a:schemeClr val="accent3">
                    <a:lumMod val="25000"/>
                  </a:schemeClr>
                </a:solidFill>
                <a:latin typeface="Abadi" panose="020B0604020104020204" pitchFamily="34" charset="0"/>
              </a:rPr>
              <a:t>marker_color</a:t>
            </a:r>
            <a:r>
              <a:rPr lang="ja-JP" altLang="en-US" sz="2200" dirty="0">
                <a:solidFill>
                  <a:schemeClr val="accent3">
                    <a:lumMod val="25000"/>
                  </a:schemeClr>
                </a:solidFill>
                <a:latin typeface="Abadi" panose="020B0604020104020204" pitchFamily="34" charset="0"/>
              </a:rPr>
              <a:t>という新しいカラムを作成し、クラス値に基づいたマーカーの色を保存</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a:t>
            </a:r>
            <a:r>
              <a:rPr lang="en-US" altLang="ja-JP" sz="2200" dirty="0" err="1">
                <a:solidFill>
                  <a:schemeClr val="accent3">
                    <a:lumMod val="25000"/>
                  </a:schemeClr>
                </a:solidFill>
                <a:latin typeface="Abadi" panose="020B0604020104020204" pitchFamily="34" charset="0"/>
              </a:rPr>
              <a:t>spacex_df</a:t>
            </a:r>
            <a:r>
              <a:rPr lang="ja-JP" altLang="en-US" sz="2200" dirty="0">
                <a:solidFill>
                  <a:schemeClr val="accent3">
                    <a:lumMod val="25000"/>
                  </a:schemeClr>
                </a:solidFill>
                <a:latin typeface="Abadi" panose="020B0604020104020204" pitchFamily="34" charset="0"/>
              </a:rPr>
              <a:t>データフレームの各打ち上げ結果に対して、</a:t>
            </a:r>
            <a:r>
              <a:rPr lang="en-US" altLang="ja-JP" sz="2200" dirty="0" err="1">
                <a:solidFill>
                  <a:schemeClr val="accent3">
                    <a:lumMod val="25000"/>
                  </a:schemeClr>
                </a:solidFill>
                <a:latin typeface="Abadi" panose="020B0604020104020204" pitchFamily="34" charset="0"/>
              </a:rPr>
              <a:t>marker_cluster</a:t>
            </a:r>
            <a:r>
              <a:rPr lang="ja-JP" altLang="en-US" sz="2200" dirty="0">
                <a:solidFill>
                  <a:schemeClr val="accent3">
                    <a:lumMod val="25000"/>
                  </a:schemeClr>
                </a:solidFill>
                <a:latin typeface="Abadi" panose="020B0604020104020204" pitchFamily="34" charset="0"/>
              </a:rPr>
              <a:t>に</a:t>
            </a:r>
            <a:r>
              <a:rPr lang="en-US" altLang="ja-JP" sz="2200" dirty="0" err="1">
                <a:solidFill>
                  <a:schemeClr val="accent3">
                    <a:lumMod val="25000"/>
                  </a:schemeClr>
                </a:solidFill>
                <a:latin typeface="Abadi" panose="020B0604020104020204" pitchFamily="34" charset="0"/>
              </a:rPr>
              <a:t>folium.Marker</a:t>
            </a:r>
            <a:r>
              <a:rPr lang="ja-JP" altLang="en-US" sz="2200" dirty="0">
                <a:solidFill>
                  <a:schemeClr val="accent3">
                    <a:lumMod val="25000"/>
                  </a:schemeClr>
                </a:solidFill>
                <a:latin typeface="Abadi" panose="020B0604020104020204" pitchFamily="34" charset="0"/>
              </a:rPr>
              <a:t>を追加</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・発射場からその近傍までの距離を算出</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a:t>
            </a:r>
            <a:r>
              <a:rPr lang="en-US" altLang="ja-JP" sz="2200" dirty="0" err="1">
                <a:solidFill>
                  <a:schemeClr val="accent3">
                    <a:lumMod val="25000"/>
                  </a:schemeClr>
                </a:solidFill>
                <a:latin typeface="Abadi" panose="020B0604020104020204" pitchFamily="34" charset="0"/>
              </a:rPr>
              <a:t>MousePosition</a:t>
            </a:r>
            <a:r>
              <a:rPr lang="ja-JP" altLang="en-US" sz="2200" dirty="0">
                <a:solidFill>
                  <a:schemeClr val="accent3">
                    <a:lumMod val="25000"/>
                  </a:schemeClr>
                </a:solidFill>
                <a:latin typeface="Abadi" panose="020B0604020104020204" pitchFamily="34" charset="0"/>
              </a:rPr>
              <a:t>を追加して、地図上でマウスオーバーしたときの座標（</a:t>
            </a:r>
            <a:r>
              <a:rPr lang="en-US" altLang="ja-JP" sz="2200" dirty="0">
                <a:solidFill>
                  <a:schemeClr val="accent3">
                    <a:lumMod val="25000"/>
                  </a:schemeClr>
                </a:solidFill>
                <a:latin typeface="Abadi" panose="020B0604020104020204" pitchFamily="34" charset="0"/>
              </a:rPr>
              <a:t>Lat, Long</a:t>
            </a:r>
            <a:r>
              <a:rPr lang="ja-JP" altLang="en-US" sz="2200" dirty="0">
                <a:solidFill>
                  <a:schemeClr val="accent3">
                    <a:lumMod val="25000"/>
                  </a:schemeClr>
                </a:solidFill>
                <a:latin typeface="Abadi" panose="020B0604020104020204" pitchFamily="34" charset="0"/>
              </a:rPr>
              <a:t>）を取得する　　</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a:t>
            </a:r>
            <a:r>
              <a:rPr lang="en-US" altLang="ja-JP" sz="2200" dirty="0" err="1">
                <a:solidFill>
                  <a:schemeClr val="accent3">
                    <a:lumMod val="25000"/>
                  </a:schemeClr>
                </a:solidFill>
                <a:latin typeface="Abadi" panose="020B0604020104020204" pitchFamily="34" charset="0"/>
              </a:rPr>
              <a:t>MousePosition</a:t>
            </a:r>
            <a:r>
              <a:rPr lang="ja-JP" altLang="en-US" sz="2200" dirty="0">
                <a:solidFill>
                  <a:schemeClr val="accent3">
                    <a:lumMod val="25000"/>
                  </a:schemeClr>
                </a:solidFill>
                <a:latin typeface="Abadi" panose="020B0604020104020204" pitchFamily="34" charset="0"/>
              </a:rPr>
              <a:t>を使って最も近い海岸線の点をマークダウンし、その海岸線の点と発射地点との間の</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距離を計算</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26796"/>
            <a:ext cx="10899076" cy="5125673"/>
          </a:xfrm>
          <a:prstGeom prst="rect">
            <a:avLst/>
          </a:prstGeom>
        </p:spPr>
        <p:txBody>
          <a:bodyPr vert="horz" lIns="91440" tIns="45720" rIns="91440" bIns="45720" rtlCol="0" anchor="t">
            <a:normAutofit/>
          </a:bodyPr>
          <a:lstStyle/>
          <a:p>
            <a:pPr marL="0" indent="0">
              <a:lnSpc>
                <a:spcPct val="100000"/>
              </a:lnSpc>
              <a:spcBef>
                <a:spcPts val="1400"/>
              </a:spcBef>
              <a:buNone/>
            </a:pPr>
            <a:r>
              <a:rPr lang="en-US" altLang="ja-JP" sz="2200" dirty="0">
                <a:solidFill>
                  <a:schemeClr val="accent3">
                    <a:lumMod val="25000"/>
                  </a:schemeClr>
                </a:solidFill>
                <a:latin typeface="Abadi" panose="020B0604020104020204" pitchFamily="34" charset="0"/>
              </a:rPr>
              <a:t>SpaceX</a:t>
            </a:r>
            <a:r>
              <a:rPr lang="ja-JP" altLang="en-US" sz="2200" dirty="0">
                <a:solidFill>
                  <a:schemeClr val="accent3">
                    <a:lumMod val="25000"/>
                  </a:schemeClr>
                </a:solidFill>
                <a:latin typeface="Abadi" panose="020B0604020104020204" pitchFamily="34" charset="0"/>
              </a:rPr>
              <a:t>社の打上げデータをリアルタイムでインタラクティブにビジュアル分析するための</a:t>
            </a:r>
            <a:r>
              <a:rPr lang="en-US" altLang="ja-JP" sz="2200" dirty="0" err="1">
                <a:solidFill>
                  <a:schemeClr val="accent3">
                    <a:lumMod val="25000"/>
                  </a:schemeClr>
                </a:solidFill>
                <a:latin typeface="Abadi" panose="020B0604020104020204" pitchFamily="34" charset="0"/>
              </a:rPr>
              <a:t>Plotly</a:t>
            </a:r>
            <a:r>
              <a:rPr lang="en-US" altLang="ja-JP" sz="2200" dirty="0">
                <a:solidFill>
                  <a:schemeClr val="accent3">
                    <a:lumMod val="25000"/>
                  </a:schemeClr>
                </a:solidFill>
                <a:latin typeface="Abadi" panose="020B0604020104020204" pitchFamily="34" charset="0"/>
              </a:rPr>
              <a:t> Dash</a:t>
            </a:r>
            <a:r>
              <a:rPr lang="ja-JP" altLang="en-US" sz="2200" dirty="0">
                <a:solidFill>
                  <a:schemeClr val="accent3">
                    <a:lumMod val="25000"/>
                  </a:schemeClr>
                </a:solidFill>
                <a:latin typeface="Abadi" panose="020B0604020104020204" pitchFamily="34" charset="0"/>
              </a:rPr>
              <a:t>アプリケーションの構築</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・打上げ場所のドロップダウン入力コンポーネントを追加</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・選択されたサイトドロップダウンに基づき、サクセスピチャートを表示</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するコールバック関数を追加　　　　</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・ペイロードを選択するためのレンジスライダーを追加</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a:t>
            </a:r>
            <a:r>
              <a:rPr lang="en-US" altLang="ja-JP" sz="2200" dirty="0">
                <a:solidFill>
                  <a:schemeClr val="accent3">
                    <a:lumMod val="25000"/>
                  </a:schemeClr>
                </a:solidFill>
                <a:latin typeface="Abadi" panose="020B0604020104020204" pitchFamily="34" charset="0"/>
              </a:rPr>
              <a:t>success-payload-chart</a:t>
            </a:r>
            <a:r>
              <a:rPr lang="ja-JP" altLang="en-US" sz="2200" dirty="0">
                <a:solidFill>
                  <a:schemeClr val="accent3">
                    <a:lumMod val="25000"/>
                  </a:schemeClr>
                </a:solidFill>
                <a:latin typeface="Abadi" panose="020B0604020104020204" pitchFamily="34" charset="0"/>
              </a:rPr>
              <a:t>の散布図を描画するコールバック関数を追加</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altLang="ja-JP" sz="2800" dirty="0">
                <a:hlinkClick r:id="rId3"/>
              </a:rPr>
              <a:t>https://github.com/waka1234/IBM_WatsonStudio/blob/master/space_dash_app.py</a:t>
            </a:r>
            <a:endParaRPr lang="en-US" altLang="ja-JP" sz="2800" dirty="0"/>
          </a:p>
          <a:p>
            <a:pPr marL="0" indent="0">
              <a:lnSpc>
                <a:spcPct val="100000"/>
              </a:lnSpc>
              <a:spcBef>
                <a:spcPts val="1400"/>
              </a:spcBef>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buNone/>
            </a:pPr>
            <a:r>
              <a:rPr lang="ja-JP" altLang="en-US" dirty="0"/>
              <a:t>機械学習パイプラインを作成</a:t>
            </a:r>
            <a:endParaRPr lang="en-US" altLang="ja-JP" dirty="0"/>
          </a:p>
          <a:p>
            <a:pPr marL="0" indent="0">
              <a:buNone/>
            </a:pPr>
            <a:r>
              <a:rPr lang="ja-JP" altLang="en-US" dirty="0"/>
              <a:t>データがあれば打ち上げ予測</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15" name="正方形/長方形 14">
            <a:extLst>
              <a:ext uri="{FF2B5EF4-FFF2-40B4-BE49-F238E27FC236}">
                <a16:creationId xmlns:a16="http://schemas.microsoft.com/office/drawing/2014/main" id="{99EECC38-F8DF-CB4E-788E-4834224DA2AB}"/>
              </a:ext>
            </a:extLst>
          </p:cNvPr>
          <p:cNvSpPr/>
          <p:nvPr/>
        </p:nvSpPr>
        <p:spPr>
          <a:xfrm>
            <a:off x="4068160" y="3577919"/>
            <a:ext cx="2905126" cy="224849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nSpc>
                <a:spcPct val="100000"/>
              </a:lnSpc>
              <a:spcBef>
                <a:spcPts val="1400"/>
              </a:spcBef>
              <a:buNone/>
            </a:pPr>
            <a:r>
              <a:rPr lang="ja-JP" altLang="en-US" dirty="0">
                <a:solidFill>
                  <a:schemeClr val="accent3">
                    <a:lumMod val="25000"/>
                  </a:schemeClr>
                </a:solidFill>
                <a:latin typeface="Abadi" panose="020B0604020104020204" pitchFamily="34" charset="0"/>
              </a:rPr>
              <a:t>ロジスティック回帰のオブジェクトを作成する</a:t>
            </a:r>
            <a:endParaRPr lang="en-US" altLang="ja-JP" dirty="0">
              <a:solidFill>
                <a:schemeClr val="accent3">
                  <a:lumMod val="25000"/>
                </a:schemeClr>
              </a:solidFill>
              <a:latin typeface="Abadi" panose="020B0604020104020204" pitchFamily="34" charset="0"/>
            </a:endParaRPr>
          </a:p>
        </p:txBody>
      </p:sp>
      <p:sp>
        <p:nvSpPr>
          <p:cNvPr id="16" name="正方形/長方形 15">
            <a:extLst>
              <a:ext uri="{FF2B5EF4-FFF2-40B4-BE49-F238E27FC236}">
                <a16:creationId xmlns:a16="http://schemas.microsoft.com/office/drawing/2014/main" id="{23A0BA05-2B64-F404-4876-E57B135C173B}"/>
              </a:ext>
            </a:extLst>
          </p:cNvPr>
          <p:cNvSpPr/>
          <p:nvPr/>
        </p:nvSpPr>
        <p:spPr>
          <a:xfrm>
            <a:off x="465859" y="3641024"/>
            <a:ext cx="2905126" cy="2038536"/>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nSpc>
                <a:spcPct val="100000"/>
              </a:lnSpc>
              <a:spcBef>
                <a:spcPts val="1400"/>
              </a:spcBef>
              <a:buNone/>
            </a:pPr>
            <a:r>
              <a:rPr lang="ja-JP" altLang="en-US" dirty="0">
                <a:solidFill>
                  <a:schemeClr val="accent3">
                    <a:lumMod val="25000"/>
                  </a:schemeClr>
                </a:solidFill>
                <a:latin typeface="Abadi" panose="020B0604020104020204" pitchFamily="34" charset="0"/>
              </a:rPr>
              <a:t>モデルを学習</a:t>
            </a:r>
            <a:endParaRPr lang="en-US" altLang="ja-JP"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altLang="ja-JP" dirty="0" err="1">
                <a:solidFill>
                  <a:schemeClr val="accent3">
                    <a:lumMod val="25000"/>
                  </a:schemeClr>
                </a:solidFill>
                <a:latin typeface="Abadi" panose="020B0604020104020204" pitchFamily="34" charset="0"/>
              </a:rPr>
              <a:t>GridSearchCV</a:t>
            </a:r>
            <a:r>
              <a:rPr lang="ja-JP" altLang="en-US" dirty="0">
                <a:solidFill>
                  <a:schemeClr val="accent3">
                    <a:lumMod val="25000"/>
                  </a:schemeClr>
                </a:solidFill>
                <a:latin typeface="Abadi" panose="020B0604020104020204" pitchFamily="34" charset="0"/>
              </a:rPr>
              <a:t>を使用してハイパーパラメーターを選ぶ</a:t>
            </a:r>
            <a:endParaRPr lang="en-US" altLang="ja-JP" dirty="0">
              <a:solidFill>
                <a:schemeClr val="accent3">
                  <a:lumMod val="25000"/>
                </a:schemeClr>
              </a:solidFill>
              <a:latin typeface="Abadi" panose="020B0604020104020204" pitchFamily="34" charset="0"/>
            </a:endParaRPr>
          </a:p>
        </p:txBody>
      </p:sp>
      <p:cxnSp>
        <p:nvCxnSpPr>
          <p:cNvPr id="17" name="直線矢印コネクタ 16">
            <a:extLst>
              <a:ext uri="{FF2B5EF4-FFF2-40B4-BE49-F238E27FC236}">
                <a16:creationId xmlns:a16="http://schemas.microsoft.com/office/drawing/2014/main" id="{588CA01B-076C-31B1-37CA-D40757A211AC}"/>
              </a:ext>
            </a:extLst>
          </p:cNvPr>
          <p:cNvCxnSpPr>
            <a:cxnSpLocks/>
          </p:cNvCxnSpPr>
          <p:nvPr/>
        </p:nvCxnSpPr>
        <p:spPr>
          <a:xfrm>
            <a:off x="7184685" y="4579676"/>
            <a:ext cx="531903"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487BFA49-50FE-661C-6CE7-3F45712F67E1}"/>
              </a:ext>
            </a:extLst>
          </p:cNvPr>
          <p:cNvCxnSpPr>
            <a:cxnSpLocks/>
          </p:cNvCxnSpPr>
          <p:nvPr/>
        </p:nvCxnSpPr>
        <p:spPr>
          <a:xfrm>
            <a:off x="3517560" y="4505668"/>
            <a:ext cx="531903"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9" name="正方形/長方形 18">
            <a:extLst>
              <a:ext uri="{FF2B5EF4-FFF2-40B4-BE49-F238E27FC236}">
                <a16:creationId xmlns:a16="http://schemas.microsoft.com/office/drawing/2014/main" id="{12AF1D48-C86B-1B36-0DB7-974B4D014AFA}"/>
              </a:ext>
            </a:extLst>
          </p:cNvPr>
          <p:cNvSpPr/>
          <p:nvPr/>
        </p:nvSpPr>
        <p:spPr>
          <a:xfrm>
            <a:off x="7906440" y="3657559"/>
            <a:ext cx="2905126" cy="2038536"/>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nSpc>
                <a:spcPct val="100000"/>
              </a:lnSpc>
              <a:spcBef>
                <a:spcPts val="1400"/>
              </a:spcBef>
              <a:buNone/>
            </a:pPr>
            <a:r>
              <a:rPr lang="ja-JP" altLang="en-US" dirty="0">
                <a:solidFill>
                  <a:schemeClr val="accent3">
                    <a:lumMod val="25000"/>
                  </a:schemeClr>
                </a:solidFill>
                <a:latin typeface="Abadi" panose="020B0604020104020204" pitchFamily="34" charset="0"/>
              </a:rPr>
              <a:t>サポートベクターマシンオブジェクトを作成し、</a:t>
            </a:r>
            <a:r>
              <a:rPr lang="en-US" altLang="ja-JP" dirty="0" err="1">
                <a:solidFill>
                  <a:schemeClr val="accent3">
                    <a:lumMod val="25000"/>
                  </a:schemeClr>
                </a:solidFill>
                <a:latin typeface="Abadi" panose="020B0604020104020204" pitchFamily="34" charset="0"/>
              </a:rPr>
              <a:t>GridSearchCV</a:t>
            </a:r>
            <a:r>
              <a:rPr lang="ja-JP" altLang="en-US" dirty="0">
                <a:solidFill>
                  <a:schemeClr val="accent3">
                    <a:lumMod val="25000"/>
                  </a:schemeClr>
                </a:solidFill>
                <a:latin typeface="Abadi" panose="020B0604020104020204" pitchFamily="34" charset="0"/>
              </a:rPr>
              <a:t>オブジェクトを作成する</a:t>
            </a:r>
            <a:r>
              <a:rPr lang="en-US" altLang="ja-JP" dirty="0" err="1">
                <a:solidFill>
                  <a:schemeClr val="accent3">
                    <a:lumMod val="25000"/>
                  </a:schemeClr>
                </a:solidFill>
                <a:latin typeface="Abadi" panose="020B0604020104020204" pitchFamily="34" charset="0"/>
              </a:rPr>
              <a:t>svm_cv,tree_cv</a:t>
            </a:r>
            <a:r>
              <a:rPr lang="en-US" altLang="ja-JP" dirty="0">
                <a:solidFill>
                  <a:schemeClr val="accent3">
                    <a:lumMod val="25000"/>
                  </a:schemeClr>
                </a:solidFill>
                <a:latin typeface="Abadi" panose="020B0604020104020204" pitchFamily="34" charset="0"/>
              </a:rPr>
              <a:t>, </a:t>
            </a:r>
            <a:r>
              <a:rPr lang="en-US" altLang="ja-JP" dirty="0" err="1">
                <a:solidFill>
                  <a:schemeClr val="accent3">
                    <a:lumMod val="25000"/>
                  </a:schemeClr>
                </a:solidFill>
                <a:latin typeface="Abadi" panose="020B0604020104020204" pitchFamily="34" charset="0"/>
              </a:rPr>
              <a:t>knn_cv</a:t>
            </a:r>
            <a:endParaRPr lang="en-US" altLang="ja-JP" dirty="0">
              <a:solidFill>
                <a:schemeClr val="accent3">
                  <a:lumMod val="25000"/>
                </a:schemeClr>
              </a:solidFill>
              <a:latin typeface="Abadi" panose="020B0604020104020204" pitchFamily="34" charset="0"/>
            </a:endParaRPr>
          </a:p>
        </p:txBody>
      </p:sp>
      <p:sp>
        <p:nvSpPr>
          <p:cNvPr id="21" name="テキスト ボックス 20">
            <a:extLst>
              <a:ext uri="{FF2B5EF4-FFF2-40B4-BE49-F238E27FC236}">
                <a16:creationId xmlns:a16="http://schemas.microsoft.com/office/drawing/2014/main" id="{90E7A58D-1AC2-BAEA-E1CF-5E2EB8AB927E}"/>
              </a:ext>
            </a:extLst>
          </p:cNvPr>
          <p:cNvSpPr txBox="1"/>
          <p:nvPr/>
        </p:nvSpPr>
        <p:spPr>
          <a:xfrm>
            <a:off x="770010" y="5890575"/>
            <a:ext cx="10041555" cy="646331"/>
          </a:xfrm>
          <a:prstGeom prst="rect">
            <a:avLst/>
          </a:prstGeom>
          <a:noFill/>
        </p:spPr>
        <p:txBody>
          <a:bodyPr wrap="square">
            <a:spAutoFit/>
          </a:bodyPr>
          <a:lstStyle/>
          <a:p>
            <a:pPr marL="0" indent="0">
              <a:buNone/>
            </a:pPr>
            <a:r>
              <a:rPr lang="en-US" altLang="ja-JP" sz="1800" dirty="0">
                <a:hlinkClick r:id="rId3"/>
              </a:rPr>
              <a:t>https://github.com/waka1234/IBM_WatsonStudio/blob/master/IBM-DS0321EN-SkillsNetwork_labs_module_4_SpaceX_Machine_Learning_Prediction_Part_5.jupyterlite.ipynb</a:t>
            </a:r>
            <a:endParaRPr lang="en-US" altLang="ja-JP" sz="1800" dirty="0"/>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7" name="Content Placeholder 2">
            <a:extLst>
              <a:ext uri="{FF2B5EF4-FFF2-40B4-BE49-F238E27FC236}">
                <a16:creationId xmlns:a16="http://schemas.microsoft.com/office/drawing/2014/main" id="{B60AF785-F4D4-B815-7125-62A673CB2B70}"/>
              </a:ext>
            </a:extLst>
          </p:cNvPr>
          <p:cNvSpPr txBox="1">
            <a:spLocks/>
          </p:cNvSpPr>
          <p:nvPr/>
        </p:nvSpPr>
        <p:spPr>
          <a:xfrm>
            <a:off x="579222" y="1523206"/>
            <a:ext cx="9561727"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altLang="ja-JP" sz="2200" dirty="0">
                <a:solidFill>
                  <a:schemeClr val="accent3">
                    <a:lumMod val="25000"/>
                  </a:schemeClr>
                </a:solidFill>
                <a:latin typeface="Abadi" panose="020B0604020104020204" pitchFamily="34" charset="0"/>
              </a:rPr>
              <a:t>VAFB SLC 4E</a:t>
            </a:r>
            <a:r>
              <a:rPr lang="ja-JP" altLang="en-US" sz="2200" dirty="0">
                <a:solidFill>
                  <a:schemeClr val="accent3">
                    <a:lumMod val="25000"/>
                  </a:schemeClr>
                </a:solidFill>
                <a:latin typeface="Abadi" panose="020B0604020104020204" pitchFamily="34" charset="0"/>
              </a:rPr>
              <a:t>と</a:t>
            </a:r>
            <a:r>
              <a:rPr lang="en-US" altLang="ja-JP" sz="2200" dirty="0">
                <a:solidFill>
                  <a:schemeClr val="accent3">
                    <a:lumMod val="25000"/>
                  </a:schemeClr>
                </a:solidFill>
                <a:latin typeface="Abadi" panose="020B0604020104020204" pitchFamily="34" charset="0"/>
              </a:rPr>
              <a:t>KSC LC 39A</a:t>
            </a:r>
            <a:r>
              <a:rPr lang="ja-JP" altLang="en-US" sz="2200" dirty="0">
                <a:solidFill>
                  <a:schemeClr val="accent3">
                    <a:lumMod val="25000"/>
                  </a:schemeClr>
                </a:solidFill>
                <a:latin typeface="Abadi" panose="020B0604020104020204" pitchFamily="34" charset="0"/>
              </a:rPr>
              <a:t>の成功率が高い</a:t>
            </a:r>
          </a:p>
          <a:p>
            <a:pPr>
              <a:lnSpc>
                <a:spcPct val="100000"/>
              </a:lnSpc>
              <a:spcBef>
                <a:spcPts val="1400"/>
              </a:spcBef>
            </a:pPr>
            <a:r>
              <a:rPr lang="en-US" altLang="ja-JP" sz="2200" dirty="0">
                <a:solidFill>
                  <a:schemeClr val="accent3">
                    <a:lumMod val="25000"/>
                  </a:schemeClr>
                </a:solidFill>
                <a:latin typeface="Abadi" panose="020B0604020104020204" pitchFamily="34" charset="0"/>
              </a:rPr>
              <a:t>CCAFS SLC 40</a:t>
            </a:r>
            <a:r>
              <a:rPr lang="ja-JP" altLang="en-US" sz="2200" dirty="0">
                <a:solidFill>
                  <a:schemeClr val="accent3">
                    <a:lumMod val="25000"/>
                  </a:schemeClr>
                </a:solidFill>
                <a:latin typeface="Abadi" panose="020B0604020104020204" pitchFamily="34" charset="0"/>
              </a:rPr>
              <a:t>は、フライト数が上がると成功率も上昇する</a:t>
            </a:r>
            <a:endParaRPr lang="en-US" altLang="ja-JP"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Abadi" panose="020B0604020104020204" pitchFamily="34" charset="0"/>
              </a:rPr>
              <a:t>VAFB SLC 4E and KSC LC 39A have high success rates</a:t>
            </a:r>
          </a:p>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Abadi" panose="020B0604020104020204" pitchFamily="34" charset="0"/>
              </a:rPr>
              <a:t>CCAFS SLC 40 success rate increases Flight Number</a:t>
            </a:r>
          </a:p>
        </p:txBody>
      </p:sp>
      <p:pic>
        <p:nvPicPr>
          <p:cNvPr id="8" name="図 7">
            <a:extLst>
              <a:ext uri="{FF2B5EF4-FFF2-40B4-BE49-F238E27FC236}">
                <a16:creationId xmlns:a16="http://schemas.microsoft.com/office/drawing/2014/main" id="{1E72530A-8E75-A1D2-D1E0-FC156FA98B35}"/>
              </a:ext>
            </a:extLst>
          </p:cNvPr>
          <p:cNvPicPr>
            <a:picLocks noChangeAspect="1"/>
          </p:cNvPicPr>
          <p:nvPr/>
        </p:nvPicPr>
        <p:blipFill>
          <a:blip r:embed="rId3"/>
          <a:stretch>
            <a:fillRect/>
          </a:stretch>
        </p:blipFill>
        <p:spPr>
          <a:xfrm>
            <a:off x="579222" y="2874869"/>
            <a:ext cx="11488030" cy="300127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7" name="Slide Number Placeholder 4">
            <a:extLst>
              <a:ext uri="{FF2B5EF4-FFF2-40B4-BE49-F238E27FC236}">
                <a16:creationId xmlns:a16="http://schemas.microsoft.com/office/drawing/2014/main" id="{CDF46D91-0E4F-BC21-BE86-C1277313BDEB}"/>
              </a:ext>
            </a:extLst>
          </p:cNvPr>
          <p:cNvSpPr txBox="1">
            <a:spLocks/>
          </p:cNvSpPr>
          <p:nvPr/>
        </p:nvSpPr>
        <p:spPr>
          <a:xfrm>
            <a:off x="8714772" y="6030102"/>
            <a:ext cx="2743200" cy="407995"/>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19</a:t>
            </a:fld>
            <a:endParaRPr lang="en-US"/>
          </a:p>
        </p:txBody>
      </p:sp>
      <p:sp>
        <p:nvSpPr>
          <p:cNvPr id="8" name="Content Placeholder 2">
            <a:extLst>
              <a:ext uri="{FF2B5EF4-FFF2-40B4-BE49-F238E27FC236}">
                <a16:creationId xmlns:a16="http://schemas.microsoft.com/office/drawing/2014/main" id="{8DDBBB1E-1315-085D-5FF4-8C6E6CEA002E}"/>
              </a:ext>
            </a:extLst>
          </p:cNvPr>
          <p:cNvSpPr txBox="1">
            <a:spLocks/>
          </p:cNvSpPr>
          <p:nvPr/>
        </p:nvSpPr>
        <p:spPr>
          <a:xfrm>
            <a:off x="770010" y="1574991"/>
            <a:ext cx="10876557" cy="431724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ja-JP" altLang="en-US" sz="2200" dirty="0">
                <a:solidFill>
                  <a:schemeClr val="accent3">
                    <a:lumMod val="25000"/>
                  </a:schemeClr>
                </a:solidFill>
                <a:latin typeface="Abadi" panose="020B0604020104020204" pitchFamily="34" charset="0"/>
              </a:rPr>
              <a:t>ペイロード質量が</a:t>
            </a:r>
            <a:r>
              <a:rPr lang="en-US" altLang="ja-JP" sz="2200" dirty="0">
                <a:solidFill>
                  <a:schemeClr val="accent3">
                    <a:lumMod val="25000"/>
                  </a:schemeClr>
                </a:solidFill>
                <a:latin typeface="Abadi" panose="020B0604020104020204" pitchFamily="34" charset="0"/>
              </a:rPr>
              <a:t>8000kg</a:t>
            </a:r>
            <a:r>
              <a:rPr lang="ja-JP" altLang="en-US" sz="2200" dirty="0">
                <a:solidFill>
                  <a:schemeClr val="accent3">
                    <a:lumMod val="25000"/>
                  </a:schemeClr>
                </a:solidFill>
                <a:latin typeface="Abadi" panose="020B0604020104020204" pitchFamily="34" charset="0"/>
              </a:rPr>
              <a:t>を超えると成功率が高くなります。</a:t>
            </a:r>
          </a:p>
          <a:p>
            <a:pPr>
              <a:lnSpc>
                <a:spcPct val="100000"/>
              </a:lnSpc>
              <a:spcBef>
                <a:spcPts val="1400"/>
              </a:spcBef>
            </a:pPr>
            <a:r>
              <a:rPr lang="en-US" altLang="ja-JP" sz="2200" dirty="0">
                <a:solidFill>
                  <a:schemeClr val="accent3">
                    <a:lumMod val="25000"/>
                  </a:schemeClr>
                </a:solidFill>
                <a:latin typeface="Abadi" panose="020B0604020104020204" pitchFamily="34" charset="0"/>
              </a:rPr>
              <a:t>KSC LC 39A</a:t>
            </a:r>
            <a:r>
              <a:rPr lang="ja-JP" altLang="en-US" sz="2200" dirty="0">
                <a:solidFill>
                  <a:schemeClr val="accent3">
                    <a:lumMod val="25000"/>
                  </a:schemeClr>
                </a:solidFill>
                <a:latin typeface="Abadi" panose="020B0604020104020204" pitchFamily="34" charset="0"/>
              </a:rPr>
              <a:t>は、ペイロード質量が</a:t>
            </a:r>
            <a:r>
              <a:rPr lang="en-US" altLang="ja-JP" sz="2200" dirty="0">
                <a:solidFill>
                  <a:schemeClr val="accent3">
                    <a:lumMod val="25000"/>
                  </a:schemeClr>
                </a:solidFill>
                <a:latin typeface="Abadi" panose="020B0604020104020204" pitchFamily="34" charset="0"/>
              </a:rPr>
              <a:t>6500</a:t>
            </a:r>
            <a:r>
              <a:rPr lang="ja-JP" altLang="en-US" sz="2200" dirty="0">
                <a:solidFill>
                  <a:schemeClr val="accent3">
                    <a:lumMod val="25000"/>
                  </a:schemeClr>
                </a:solidFill>
                <a:latin typeface="Abadi" panose="020B0604020104020204" pitchFamily="34" charset="0"/>
              </a:rPr>
              <a:t>～</a:t>
            </a:r>
            <a:r>
              <a:rPr lang="en-US" altLang="ja-JP" sz="2200" dirty="0">
                <a:solidFill>
                  <a:schemeClr val="accent3">
                    <a:lumMod val="25000"/>
                  </a:schemeClr>
                </a:solidFill>
                <a:latin typeface="Abadi" panose="020B0604020104020204" pitchFamily="34" charset="0"/>
              </a:rPr>
              <a:t>7500kg</a:t>
            </a:r>
            <a:r>
              <a:rPr lang="ja-JP" altLang="en-US" sz="2200" dirty="0">
                <a:solidFill>
                  <a:schemeClr val="accent3">
                    <a:lumMod val="25000"/>
                  </a:schemeClr>
                </a:solidFill>
                <a:latin typeface="Abadi" panose="020B0604020104020204" pitchFamily="34" charset="0"/>
              </a:rPr>
              <a:t>のときに失敗率が高くなる。</a:t>
            </a:r>
          </a:p>
          <a:p>
            <a:pPr>
              <a:lnSpc>
                <a:spcPct val="100000"/>
              </a:lnSpc>
              <a:spcBef>
                <a:spcPts val="1400"/>
              </a:spcBef>
            </a:pPr>
            <a:r>
              <a:rPr lang="en-US" altLang="ja-JP" sz="2200" dirty="0">
                <a:solidFill>
                  <a:schemeClr val="accent3">
                    <a:lumMod val="25000"/>
                  </a:schemeClr>
                </a:solidFill>
                <a:latin typeface="Abadi" panose="020B0604020104020204" pitchFamily="34" charset="0"/>
              </a:rPr>
              <a:t>VAFB SLC 4E</a:t>
            </a:r>
            <a:r>
              <a:rPr lang="ja-JP" altLang="en-US" sz="2200" dirty="0">
                <a:solidFill>
                  <a:schemeClr val="accent3">
                    <a:lumMod val="25000"/>
                  </a:schemeClr>
                </a:solidFill>
                <a:latin typeface="Abadi" panose="020B0604020104020204" pitchFamily="34" charset="0"/>
              </a:rPr>
              <a:t>は成功率が高い </a:t>
            </a:r>
          </a:p>
          <a:p>
            <a:pPr>
              <a:lnSpc>
                <a:spcPct val="100000"/>
              </a:lnSpc>
              <a:spcBef>
                <a:spcPts val="1400"/>
              </a:spcBef>
            </a:pPr>
            <a:r>
              <a:rPr lang="en-US" altLang="ja-JP" sz="2200" dirty="0">
                <a:solidFill>
                  <a:schemeClr val="accent3">
                    <a:lumMod val="25000"/>
                  </a:schemeClr>
                </a:solidFill>
                <a:latin typeface="Abadi" panose="020B0604020104020204" pitchFamily="34" charset="0"/>
              </a:rPr>
              <a:t>CCAFS SLC 40</a:t>
            </a:r>
            <a:r>
              <a:rPr lang="ja-JP" altLang="en-US" sz="2200" dirty="0">
                <a:solidFill>
                  <a:schemeClr val="accent3">
                    <a:lumMod val="25000"/>
                  </a:schemeClr>
                </a:solidFill>
                <a:latin typeface="Abadi" panose="020B0604020104020204" pitchFamily="34" charset="0"/>
              </a:rPr>
              <a:t>は、ペイロード質量が</a:t>
            </a:r>
            <a:r>
              <a:rPr lang="en-US" altLang="ja-JP" sz="2200" dirty="0">
                <a:solidFill>
                  <a:schemeClr val="accent3">
                    <a:lumMod val="25000"/>
                  </a:schemeClr>
                </a:solidFill>
                <a:latin typeface="Abadi" panose="020B0604020104020204" pitchFamily="34" charset="0"/>
              </a:rPr>
              <a:t>8000kg</a:t>
            </a:r>
            <a:r>
              <a:rPr lang="ja-JP" altLang="en-US" sz="2200" dirty="0">
                <a:solidFill>
                  <a:schemeClr val="accent3">
                    <a:lumMod val="25000"/>
                  </a:schemeClr>
                </a:solidFill>
                <a:latin typeface="Abadi" panose="020B0604020104020204" pitchFamily="34" charset="0"/>
              </a:rPr>
              <a:t>未満では成功</a:t>
            </a:r>
            <a:r>
              <a:rPr lang="en-US" altLang="ja-JP" sz="2200" dirty="0">
                <a:solidFill>
                  <a:schemeClr val="accent3">
                    <a:lumMod val="25000"/>
                  </a:schemeClr>
                </a:solidFill>
                <a:latin typeface="Abadi" panose="020B0604020104020204" pitchFamily="34" charset="0"/>
              </a:rPr>
              <a:t>/</a:t>
            </a:r>
            <a:r>
              <a:rPr lang="ja-JP" altLang="en-US" sz="2200" dirty="0">
                <a:solidFill>
                  <a:schemeClr val="accent3">
                    <a:lumMod val="25000"/>
                  </a:schemeClr>
                </a:solidFill>
                <a:latin typeface="Abadi" panose="020B0604020104020204" pitchFamily="34" charset="0"/>
              </a:rPr>
              <a:t>失敗率はあまり変わらないが、</a:t>
            </a:r>
            <a:r>
              <a:rPr lang="en-US" altLang="ja-JP" sz="2200" dirty="0">
                <a:solidFill>
                  <a:schemeClr val="accent3">
                    <a:lumMod val="25000"/>
                  </a:schemeClr>
                </a:solidFill>
                <a:latin typeface="Abadi" panose="020B0604020104020204" pitchFamily="34" charset="0"/>
              </a:rPr>
              <a:t>12000kg</a:t>
            </a:r>
            <a:r>
              <a:rPr lang="ja-JP" altLang="en-US" sz="2200" dirty="0">
                <a:solidFill>
                  <a:schemeClr val="accent3">
                    <a:lumMod val="25000"/>
                  </a:schemeClr>
                </a:solidFill>
                <a:latin typeface="Abadi" panose="020B0604020104020204" pitchFamily="34" charset="0"/>
              </a:rPr>
              <a:t>以上では成功率が高くなる</a:t>
            </a:r>
            <a:endParaRPr lang="en-US" sz="2200" dirty="0">
              <a:solidFill>
                <a:schemeClr val="accent3">
                  <a:lumMod val="25000"/>
                </a:schemeClr>
              </a:solidFill>
              <a:latin typeface="Abadi" panose="020B0604020104020204" pitchFamily="34" charset="0"/>
            </a:endParaRPr>
          </a:p>
        </p:txBody>
      </p:sp>
      <p:pic>
        <p:nvPicPr>
          <p:cNvPr id="9" name="図 8">
            <a:extLst>
              <a:ext uri="{FF2B5EF4-FFF2-40B4-BE49-F238E27FC236}">
                <a16:creationId xmlns:a16="http://schemas.microsoft.com/office/drawing/2014/main" id="{9E93B5F6-F7E4-2FD9-B735-86E6041B0422}"/>
              </a:ext>
            </a:extLst>
          </p:cNvPr>
          <p:cNvPicPr>
            <a:picLocks noChangeAspect="1"/>
          </p:cNvPicPr>
          <p:nvPr/>
        </p:nvPicPr>
        <p:blipFill>
          <a:blip r:embed="rId3"/>
          <a:stretch>
            <a:fillRect/>
          </a:stretch>
        </p:blipFill>
        <p:spPr>
          <a:xfrm>
            <a:off x="464393" y="4133691"/>
            <a:ext cx="11263214" cy="2304406"/>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altLang="ja-JP" sz="2200" dirty="0">
                <a:solidFill>
                  <a:schemeClr val="accent3">
                    <a:lumMod val="25000"/>
                  </a:schemeClr>
                </a:solidFill>
                <a:latin typeface="Abadi"/>
              </a:rPr>
              <a:t>Executive Summary</a:t>
            </a:r>
          </a:p>
          <a:p>
            <a:pPr>
              <a:lnSpc>
                <a:spcPct val="100000"/>
              </a:lnSpc>
              <a:spcBef>
                <a:spcPts val="1400"/>
              </a:spcBef>
            </a:pPr>
            <a:r>
              <a:rPr lang="en-US" altLang="ja-JP" sz="2200" dirty="0">
                <a:solidFill>
                  <a:schemeClr val="accent3">
                    <a:lumMod val="25000"/>
                  </a:schemeClr>
                </a:solidFill>
                <a:latin typeface="Abadi"/>
              </a:rPr>
              <a:t>Introduction</a:t>
            </a:r>
          </a:p>
          <a:p>
            <a:pPr>
              <a:lnSpc>
                <a:spcPct val="100000"/>
              </a:lnSpc>
              <a:spcBef>
                <a:spcPts val="1400"/>
              </a:spcBef>
            </a:pPr>
            <a:r>
              <a:rPr lang="en-US" altLang="ja-JP" sz="2200" dirty="0">
                <a:solidFill>
                  <a:schemeClr val="accent3">
                    <a:lumMod val="25000"/>
                  </a:schemeClr>
                </a:solidFill>
                <a:latin typeface="Abadi"/>
              </a:rPr>
              <a:t>Methodology</a:t>
            </a:r>
          </a:p>
          <a:p>
            <a:pPr>
              <a:lnSpc>
                <a:spcPct val="100000"/>
              </a:lnSpc>
              <a:spcBef>
                <a:spcPts val="1400"/>
              </a:spcBef>
            </a:pPr>
            <a:r>
              <a:rPr lang="en-US" altLang="ja-JP" sz="2200" dirty="0">
                <a:solidFill>
                  <a:schemeClr val="accent3">
                    <a:lumMod val="25000"/>
                  </a:schemeClr>
                </a:solidFill>
                <a:latin typeface="Abadi"/>
              </a:rPr>
              <a:t>Results</a:t>
            </a:r>
          </a:p>
          <a:p>
            <a:pPr>
              <a:lnSpc>
                <a:spcPct val="100000"/>
              </a:lnSpc>
              <a:spcBef>
                <a:spcPts val="1400"/>
              </a:spcBef>
            </a:pPr>
            <a:r>
              <a:rPr lang="en-US" altLang="ja-JP" sz="2200" dirty="0">
                <a:solidFill>
                  <a:schemeClr val="accent3">
                    <a:lumMod val="25000"/>
                  </a:schemeClr>
                </a:solidFill>
                <a:latin typeface="Abadi"/>
              </a:rPr>
              <a:t>Conclusion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ja-JP" altLang="ja-JP" dirty="0">
                <a:effectLst/>
                <a:ea typeface="Meiryo" panose="020B0604030504040204" pitchFamily="50" charset="-128"/>
              </a:rPr>
              <a:t>概要</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Slide Number Placeholder 4">
            <a:extLst>
              <a:ext uri="{FF2B5EF4-FFF2-40B4-BE49-F238E27FC236}">
                <a16:creationId xmlns:a16="http://schemas.microsoft.com/office/drawing/2014/main" id="{50C02AB2-7575-04FB-D183-79186E723FB5}"/>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20</a:t>
            </a:fld>
            <a:endParaRPr lang="en-US"/>
          </a:p>
        </p:txBody>
      </p:sp>
      <p:sp>
        <p:nvSpPr>
          <p:cNvPr id="6" name="Content Placeholder 2">
            <a:extLst>
              <a:ext uri="{FF2B5EF4-FFF2-40B4-BE49-F238E27FC236}">
                <a16:creationId xmlns:a16="http://schemas.microsoft.com/office/drawing/2014/main" id="{C2E9D68F-5F22-560F-8FFD-E7780C231BB7}"/>
              </a:ext>
            </a:extLst>
          </p:cNvPr>
          <p:cNvSpPr txBox="1">
            <a:spLocks/>
          </p:cNvSpPr>
          <p:nvPr/>
        </p:nvSpPr>
        <p:spPr>
          <a:xfrm>
            <a:off x="770011" y="2082114"/>
            <a:ext cx="9983714"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altLang="ja-JP" sz="2200" dirty="0">
                <a:solidFill>
                  <a:schemeClr val="accent3">
                    <a:lumMod val="25000"/>
                  </a:schemeClr>
                </a:solidFill>
                <a:latin typeface="Abadi" panose="020B0604020104020204" pitchFamily="34" charset="0"/>
              </a:rPr>
              <a:t>ES-L1</a:t>
            </a:r>
            <a:r>
              <a:rPr lang="ja-JP" altLang="en-US" sz="2200" dirty="0">
                <a:solidFill>
                  <a:schemeClr val="accent3">
                    <a:lumMod val="25000"/>
                  </a:schemeClr>
                </a:solidFill>
                <a:latin typeface="Abadi" panose="020B0604020104020204" pitchFamily="34" charset="0"/>
              </a:rPr>
              <a:t>、</a:t>
            </a:r>
            <a:r>
              <a:rPr lang="en-US" altLang="ja-JP" sz="2200" dirty="0">
                <a:solidFill>
                  <a:schemeClr val="accent3">
                    <a:lumMod val="25000"/>
                  </a:schemeClr>
                </a:solidFill>
                <a:latin typeface="Abadi" panose="020B0604020104020204" pitchFamily="34" charset="0"/>
              </a:rPr>
              <a:t>GEO</a:t>
            </a:r>
            <a:r>
              <a:rPr lang="ja-JP" altLang="en-US" sz="2200" dirty="0">
                <a:solidFill>
                  <a:schemeClr val="accent3">
                    <a:lumMod val="25000"/>
                  </a:schemeClr>
                </a:solidFill>
                <a:latin typeface="Abadi" panose="020B0604020104020204" pitchFamily="34" charset="0"/>
              </a:rPr>
              <a:t>、</a:t>
            </a:r>
            <a:r>
              <a:rPr lang="en-US" altLang="ja-JP" sz="2200" dirty="0">
                <a:solidFill>
                  <a:schemeClr val="accent3">
                    <a:lumMod val="25000"/>
                  </a:schemeClr>
                </a:solidFill>
                <a:latin typeface="Abadi" panose="020B0604020104020204" pitchFamily="34" charset="0"/>
              </a:rPr>
              <a:t>HEO</a:t>
            </a:r>
            <a:r>
              <a:rPr lang="ja-JP" altLang="en-US" sz="2200" dirty="0">
                <a:solidFill>
                  <a:schemeClr val="accent3">
                    <a:lumMod val="25000"/>
                  </a:schemeClr>
                </a:solidFill>
                <a:latin typeface="Abadi" panose="020B0604020104020204" pitchFamily="34" charset="0"/>
              </a:rPr>
              <a:t>、</a:t>
            </a:r>
            <a:r>
              <a:rPr lang="en-US" altLang="ja-JP" sz="2200" dirty="0">
                <a:solidFill>
                  <a:schemeClr val="accent3">
                    <a:lumMod val="25000"/>
                  </a:schemeClr>
                </a:solidFill>
                <a:latin typeface="Abadi" panose="020B0604020104020204" pitchFamily="34" charset="0"/>
              </a:rPr>
              <a:t>SSO</a:t>
            </a:r>
            <a:r>
              <a:rPr lang="ja-JP" altLang="en-US" sz="2200" dirty="0">
                <a:solidFill>
                  <a:schemeClr val="accent3">
                    <a:lumMod val="25000"/>
                  </a:schemeClr>
                </a:solidFill>
                <a:latin typeface="Abadi" panose="020B0604020104020204" pitchFamily="34" charset="0"/>
              </a:rPr>
              <a:t>は</a:t>
            </a:r>
            <a:r>
              <a:rPr lang="en-US" altLang="ja-JP" sz="2200" dirty="0">
                <a:solidFill>
                  <a:schemeClr val="accent3">
                    <a:lumMod val="25000"/>
                  </a:schemeClr>
                </a:solidFill>
                <a:latin typeface="Abadi" panose="020B0604020104020204" pitchFamily="34" charset="0"/>
              </a:rPr>
              <a:t>100%</a:t>
            </a:r>
            <a:r>
              <a:rPr lang="ja-JP" altLang="en-US" sz="2200" dirty="0">
                <a:solidFill>
                  <a:schemeClr val="accent3">
                    <a:lumMod val="25000"/>
                  </a:schemeClr>
                </a:solidFill>
                <a:latin typeface="Abadi" panose="020B0604020104020204" pitchFamily="34" charset="0"/>
              </a:rPr>
              <a:t>の成功率</a:t>
            </a:r>
          </a:p>
          <a:p>
            <a:pPr>
              <a:lnSpc>
                <a:spcPct val="100000"/>
              </a:lnSpc>
              <a:spcBef>
                <a:spcPts val="1400"/>
              </a:spcBef>
            </a:pPr>
            <a:r>
              <a:rPr lang="en-US" altLang="ja-JP" sz="2200" dirty="0">
                <a:solidFill>
                  <a:schemeClr val="accent3">
                    <a:lumMod val="25000"/>
                  </a:schemeClr>
                </a:solidFill>
                <a:latin typeface="Abadi" panose="020B0604020104020204" pitchFamily="34" charset="0"/>
              </a:rPr>
              <a:t>GTO</a:t>
            </a:r>
            <a:r>
              <a:rPr lang="ja-JP" altLang="en-US" sz="2200" dirty="0">
                <a:solidFill>
                  <a:schemeClr val="accent3">
                    <a:lumMod val="25000"/>
                  </a:schemeClr>
                </a:solidFill>
                <a:latin typeface="Abadi" panose="020B0604020104020204" pitchFamily="34" charset="0"/>
              </a:rPr>
              <a:t>、</a:t>
            </a:r>
            <a:r>
              <a:rPr lang="en-US" altLang="ja-JP" sz="2200" dirty="0">
                <a:solidFill>
                  <a:schemeClr val="accent3">
                    <a:lumMod val="25000"/>
                  </a:schemeClr>
                </a:solidFill>
                <a:latin typeface="Abadi" panose="020B0604020104020204" pitchFamily="34" charset="0"/>
              </a:rPr>
              <a:t>ISS</a:t>
            </a:r>
            <a:r>
              <a:rPr lang="ja-JP" altLang="en-US" sz="2200" dirty="0">
                <a:solidFill>
                  <a:schemeClr val="accent3">
                    <a:lumMod val="25000"/>
                  </a:schemeClr>
                </a:solidFill>
                <a:latin typeface="Abadi" panose="020B0604020104020204" pitchFamily="34" charset="0"/>
              </a:rPr>
              <a:t>、</a:t>
            </a:r>
            <a:r>
              <a:rPr lang="en-US" altLang="ja-JP" sz="2200" dirty="0">
                <a:solidFill>
                  <a:schemeClr val="accent3">
                    <a:lumMod val="25000"/>
                  </a:schemeClr>
                </a:solidFill>
                <a:latin typeface="Abadi" panose="020B0604020104020204" pitchFamily="34" charset="0"/>
              </a:rPr>
              <a:t>SO</a:t>
            </a:r>
            <a:r>
              <a:rPr lang="ja-JP" altLang="en-US" sz="2200" dirty="0">
                <a:solidFill>
                  <a:schemeClr val="accent3">
                    <a:lumMod val="25000"/>
                  </a:schemeClr>
                </a:solidFill>
                <a:latin typeface="Abadi" panose="020B0604020104020204" pitchFamily="34" charset="0"/>
              </a:rPr>
              <a:t>以外は成功率が高い</a:t>
            </a:r>
          </a:p>
          <a:p>
            <a:pPr>
              <a:lnSpc>
                <a:spcPct val="100000"/>
              </a:lnSpc>
              <a:spcBef>
                <a:spcPts val="1400"/>
              </a:spcBef>
            </a:pPr>
            <a:r>
              <a:rPr lang="en-US" altLang="ja-JP" sz="2200" dirty="0">
                <a:solidFill>
                  <a:schemeClr val="accent3">
                    <a:lumMod val="25000"/>
                  </a:schemeClr>
                </a:solidFill>
                <a:latin typeface="Abadi" panose="020B0604020104020204" pitchFamily="34" charset="0"/>
              </a:rPr>
              <a:t>SO</a:t>
            </a:r>
            <a:r>
              <a:rPr lang="ja-JP" altLang="en-US" sz="2200" dirty="0">
                <a:solidFill>
                  <a:schemeClr val="accent3">
                    <a:lumMod val="25000"/>
                  </a:schemeClr>
                </a:solidFill>
                <a:latin typeface="Abadi" panose="020B0604020104020204" pitchFamily="34" charset="0"/>
              </a:rPr>
              <a:t>は成功率</a:t>
            </a:r>
            <a:r>
              <a:rPr lang="en-US" altLang="ja-JP" sz="2200" dirty="0">
                <a:solidFill>
                  <a:schemeClr val="accent3">
                    <a:lumMod val="25000"/>
                  </a:schemeClr>
                </a:solidFill>
                <a:latin typeface="Abadi" panose="020B0604020104020204" pitchFamily="34" charset="0"/>
              </a:rPr>
              <a:t>0</a:t>
            </a:r>
            <a:r>
              <a:rPr lang="ja-JP" altLang="en-US" sz="2200" dirty="0">
                <a:solidFill>
                  <a:schemeClr val="accent3">
                    <a:lumMod val="25000"/>
                  </a:schemeClr>
                </a:solidFill>
                <a:latin typeface="Abadi" panose="020B0604020104020204" pitchFamily="34" charset="0"/>
              </a:rPr>
              <a:t>％です</a:t>
            </a:r>
            <a:endParaRPr lang="en-US" sz="2200" dirty="0">
              <a:solidFill>
                <a:schemeClr val="accent3">
                  <a:lumMod val="25000"/>
                </a:schemeClr>
              </a:solidFill>
              <a:latin typeface="Abadi" panose="020B0604020104020204" pitchFamily="34" charset="0"/>
            </a:endParaRPr>
          </a:p>
        </p:txBody>
      </p:sp>
      <p:pic>
        <p:nvPicPr>
          <p:cNvPr id="7" name="図 6">
            <a:extLst>
              <a:ext uri="{FF2B5EF4-FFF2-40B4-BE49-F238E27FC236}">
                <a16:creationId xmlns:a16="http://schemas.microsoft.com/office/drawing/2014/main" id="{3ECAFD1A-0D8C-B662-03E8-AFDD7896EA9E}"/>
              </a:ext>
            </a:extLst>
          </p:cNvPr>
          <p:cNvPicPr>
            <a:picLocks noChangeAspect="1"/>
          </p:cNvPicPr>
          <p:nvPr/>
        </p:nvPicPr>
        <p:blipFill>
          <a:blip r:embed="rId3"/>
          <a:stretch>
            <a:fillRect/>
          </a:stretch>
        </p:blipFill>
        <p:spPr>
          <a:xfrm>
            <a:off x="639264" y="4058173"/>
            <a:ext cx="10331110" cy="2123552"/>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2" name="Slide Number Placeholder 4">
            <a:extLst>
              <a:ext uri="{FF2B5EF4-FFF2-40B4-BE49-F238E27FC236}">
                <a16:creationId xmlns:a16="http://schemas.microsoft.com/office/drawing/2014/main" id="{D823890B-BB1F-C628-2C1C-4760E2898A28}"/>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21</a:t>
            </a:fld>
            <a:endParaRPr lang="en-US"/>
          </a:p>
        </p:txBody>
      </p:sp>
      <p:sp>
        <p:nvSpPr>
          <p:cNvPr id="6" name="Content Placeholder 2">
            <a:extLst>
              <a:ext uri="{FF2B5EF4-FFF2-40B4-BE49-F238E27FC236}">
                <a16:creationId xmlns:a16="http://schemas.microsoft.com/office/drawing/2014/main" id="{BDE14C41-B255-83B7-DAFE-2373A943AD6E}"/>
              </a:ext>
            </a:extLst>
          </p:cNvPr>
          <p:cNvSpPr txBox="1">
            <a:spLocks/>
          </p:cNvSpPr>
          <p:nvPr/>
        </p:nvSpPr>
        <p:spPr>
          <a:xfrm>
            <a:off x="770011" y="2069756"/>
            <a:ext cx="10515600"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ja-JP" altLang="en-US" sz="2200" dirty="0">
                <a:solidFill>
                  <a:schemeClr val="accent3">
                    <a:lumMod val="25000"/>
                  </a:schemeClr>
                </a:solidFill>
                <a:latin typeface="Abadi" panose="020B0604020104020204" pitchFamily="34" charset="0"/>
              </a:rPr>
              <a:t>成功率</a:t>
            </a:r>
            <a:r>
              <a:rPr lang="en-US" altLang="ja-JP" sz="2200" dirty="0">
                <a:solidFill>
                  <a:schemeClr val="accent3">
                    <a:lumMod val="25000"/>
                  </a:schemeClr>
                </a:solidFill>
                <a:latin typeface="Abadi" panose="020B0604020104020204" pitchFamily="34" charset="0"/>
              </a:rPr>
              <a:t>100%</a:t>
            </a:r>
            <a:r>
              <a:rPr lang="ja-JP" altLang="en-US" sz="2200" dirty="0">
                <a:solidFill>
                  <a:schemeClr val="accent3">
                    <a:lumMod val="25000"/>
                  </a:schemeClr>
                </a:solidFill>
                <a:latin typeface="Abadi" panose="020B0604020104020204" pitchFamily="34" charset="0"/>
              </a:rPr>
              <a:t>は</a:t>
            </a:r>
            <a:r>
              <a:rPr lang="en-US" altLang="ja-JP" sz="2200" dirty="0">
                <a:solidFill>
                  <a:schemeClr val="accent3">
                    <a:lumMod val="25000"/>
                  </a:schemeClr>
                </a:solidFill>
                <a:latin typeface="Abadi" panose="020B0604020104020204" pitchFamily="34" charset="0"/>
              </a:rPr>
              <a:t>Flight Number</a:t>
            </a:r>
            <a:r>
              <a:rPr lang="ja-JP" altLang="en-US" sz="2200" dirty="0">
                <a:solidFill>
                  <a:schemeClr val="accent3">
                    <a:lumMod val="25000"/>
                  </a:schemeClr>
                </a:solidFill>
                <a:latin typeface="Abadi" panose="020B0604020104020204" pitchFamily="34" charset="0"/>
              </a:rPr>
              <a:t>の</a:t>
            </a:r>
            <a:r>
              <a:rPr lang="en-US" altLang="ja-JP" sz="2200" dirty="0">
                <a:solidFill>
                  <a:schemeClr val="accent3">
                    <a:lumMod val="25000"/>
                  </a:schemeClr>
                </a:solidFill>
                <a:latin typeface="Abadi" panose="020B0604020104020204" pitchFamily="34" charset="0"/>
              </a:rPr>
              <a:t>Orbit</a:t>
            </a:r>
            <a:r>
              <a:rPr lang="ja-JP" altLang="en-US" sz="2200" dirty="0">
                <a:solidFill>
                  <a:schemeClr val="accent3">
                    <a:lumMod val="25000"/>
                  </a:schemeClr>
                </a:solidFill>
                <a:latin typeface="Abadi" panose="020B0604020104020204" pitchFamily="34" charset="0"/>
              </a:rPr>
              <a:t>データが</a:t>
            </a:r>
            <a:r>
              <a:rPr lang="en-US" altLang="ja-JP" sz="2200" dirty="0">
                <a:solidFill>
                  <a:schemeClr val="accent3">
                    <a:lumMod val="25000"/>
                  </a:schemeClr>
                </a:solidFill>
                <a:latin typeface="Abadi" panose="020B0604020104020204" pitchFamily="34" charset="0"/>
              </a:rPr>
              <a:t>1</a:t>
            </a:r>
            <a:r>
              <a:rPr lang="ja-JP" altLang="en-US" sz="2200" dirty="0">
                <a:solidFill>
                  <a:schemeClr val="accent3">
                    <a:lumMod val="25000"/>
                  </a:schemeClr>
                </a:solidFill>
                <a:latin typeface="Abadi" panose="020B0604020104020204" pitchFamily="34" charset="0"/>
              </a:rPr>
              <a:t>つしかない</a:t>
            </a:r>
          </a:p>
          <a:p>
            <a:pPr>
              <a:lnSpc>
                <a:spcPct val="100000"/>
              </a:lnSpc>
              <a:spcBef>
                <a:spcPts val="1400"/>
              </a:spcBef>
            </a:pPr>
            <a:r>
              <a:rPr lang="en-US" altLang="ja-JP" sz="2200" dirty="0">
                <a:solidFill>
                  <a:schemeClr val="accent3">
                    <a:lumMod val="25000"/>
                  </a:schemeClr>
                </a:solidFill>
                <a:latin typeface="Abadi" panose="020B0604020104020204" pitchFamily="34" charset="0"/>
              </a:rPr>
              <a:t>Flight Number</a:t>
            </a:r>
            <a:r>
              <a:rPr lang="ja-JP" altLang="en-US" sz="2200" dirty="0">
                <a:solidFill>
                  <a:schemeClr val="accent3">
                    <a:lumMod val="25000"/>
                  </a:schemeClr>
                </a:solidFill>
                <a:latin typeface="Abadi" panose="020B0604020104020204" pitchFamily="34" charset="0"/>
              </a:rPr>
              <a:t>が大きくなるにつれて、成功率が高くなる傾向がある</a:t>
            </a:r>
            <a:endParaRPr lang="en-US" sz="2200" dirty="0">
              <a:solidFill>
                <a:schemeClr val="accent3">
                  <a:lumMod val="25000"/>
                </a:schemeClr>
              </a:solidFill>
              <a:latin typeface="Abadi" panose="020B0604020104020204" pitchFamily="34" charset="0"/>
            </a:endParaRPr>
          </a:p>
        </p:txBody>
      </p:sp>
      <p:pic>
        <p:nvPicPr>
          <p:cNvPr id="7" name="図 6">
            <a:extLst>
              <a:ext uri="{FF2B5EF4-FFF2-40B4-BE49-F238E27FC236}">
                <a16:creationId xmlns:a16="http://schemas.microsoft.com/office/drawing/2014/main" id="{299C8DE7-0E38-C8A3-C092-240D223895F4}"/>
              </a:ext>
            </a:extLst>
          </p:cNvPr>
          <p:cNvPicPr>
            <a:picLocks noChangeAspect="1"/>
          </p:cNvPicPr>
          <p:nvPr/>
        </p:nvPicPr>
        <p:blipFill>
          <a:blip r:embed="rId3"/>
          <a:stretch>
            <a:fillRect/>
          </a:stretch>
        </p:blipFill>
        <p:spPr>
          <a:xfrm>
            <a:off x="353995" y="3667260"/>
            <a:ext cx="10592614" cy="2106687"/>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BB7160FF-05A7-9162-86C7-DA691826CED8}"/>
              </a:ext>
            </a:extLst>
          </p:cNvPr>
          <p:cNvSpPr txBox="1">
            <a:spLocks/>
          </p:cNvSpPr>
          <p:nvPr/>
        </p:nvSpPr>
        <p:spPr>
          <a:xfrm>
            <a:off x="770010" y="2057400"/>
            <a:ext cx="9665579"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altLang="ja-JP" sz="2200" dirty="0">
                <a:solidFill>
                  <a:schemeClr val="accent3">
                    <a:lumMod val="25000"/>
                  </a:schemeClr>
                </a:solidFill>
                <a:latin typeface="Abadi" panose="020B0604020104020204" pitchFamily="34" charset="0"/>
              </a:rPr>
              <a:t>LEO</a:t>
            </a:r>
            <a:r>
              <a:rPr lang="ja-JP" altLang="en-US" sz="2200" dirty="0">
                <a:solidFill>
                  <a:schemeClr val="accent3">
                    <a:lumMod val="25000"/>
                  </a:schemeClr>
                </a:solidFill>
                <a:latin typeface="Abadi" panose="020B0604020104020204" pitchFamily="34" charset="0"/>
              </a:rPr>
              <a:t>、</a:t>
            </a:r>
            <a:r>
              <a:rPr lang="en-US" altLang="ja-JP" sz="2200" dirty="0">
                <a:solidFill>
                  <a:schemeClr val="accent3">
                    <a:lumMod val="25000"/>
                  </a:schemeClr>
                </a:solidFill>
                <a:latin typeface="Abadi" panose="020B0604020104020204" pitchFamily="34" charset="0"/>
              </a:rPr>
              <a:t>ISS</a:t>
            </a:r>
            <a:r>
              <a:rPr lang="ja-JP" altLang="en-US" sz="2200" dirty="0">
                <a:solidFill>
                  <a:schemeClr val="accent3">
                    <a:lumMod val="25000"/>
                  </a:schemeClr>
                </a:solidFill>
                <a:latin typeface="Abadi" panose="020B0604020104020204" pitchFamily="34" charset="0"/>
              </a:rPr>
              <a:t>の場合、ペイロード質量が大きいほど成功率は高くなる</a:t>
            </a:r>
          </a:p>
          <a:p>
            <a:pPr>
              <a:lnSpc>
                <a:spcPct val="100000"/>
              </a:lnSpc>
              <a:spcBef>
                <a:spcPts val="1400"/>
              </a:spcBef>
            </a:pPr>
            <a:r>
              <a:rPr lang="en-US" altLang="ja-JP" sz="2200" dirty="0">
                <a:solidFill>
                  <a:schemeClr val="accent3">
                    <a:lumMod val="25000"/>
                  </a:schemeClr>
                </a:solidFill>
                <a:latin typeface="Abadi" panose="020B0604020104020204" pitchFamily="34" charset="0"/>
              </a:rPr>
              <a:t>GTO</a:t>
            </a:r>
            <a:r>
              <a:rPr lang="ja-JP" altLang="en-US" sz="2200" dirty="0">
                <a:solidFill>
                  <a:schemeClr val="accent3">
                    <a:lumMod val="25000"/>
                  </a:schemeClr>
                </a:solidFill>
                <a:latin typeface="Abadi" panose="020B0604020104020204" pitchFamily="34" charset="0"/>
              </a:rPr>
              <a:t>の場合、ペイロードの質量が大きいほど成功率は低くなる</a:t>
            </a:r>
            <a:endParaRPr lang="en-US" sz="2200" dirty="0">
              <a:solidFill>
                <a:schemeClr val="accent3">
                  <a:lumMod val="25000"/>
                </a:schemeClr>
              </a:solidFill>
              <a:latin typeface="Abadi" panose="020B0604020104020204" pitchFamily="34" charset="0"/>
            </a:endParaRPr>
          </a:p>
        </p:txBody>
      </p:sp>
      <p:pic>
        <p:nvPicPr>
          <p:cNvPr id="6" name="図 5">
            <a:extLst>
              <a:ext uri="{FF2B5EF4-FFF2-40B4-BE49-F238E27FC236}">
                <a16:creationId xmlns:a16="http://schemas.microsoft.com/office/drawing/2014/main" id="{7FB495CB-7445-7ED4-29D6-1F28F0E4F1CE}"/>
              </a:ext>
            </a:extLst>
          </p:cNvPr>
          <p:cNvPicPr>
            <a:picLocks noChangeAspect="1"/>
          </p:cNvPicPr>
          <p:nvPr/>
        </p:nvPicPr>
        <p:blipFill>
          <a:blip r:embed="rId3"/>
          <a:stretch>
            <a:fillRect/>
          </a:stretch>
        </p:blipFill>
        <p:spPr>
          <a:xfrm>
            <a:off x="425838" y="3800873"/>
            <a:ext cx="9836437" cy="1938568"/>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
        <p:nvSpPr>
          <p:cNvPr id="4" name="Content Placeholder 4">
            <a:extLst>
              <a:ext uri="{FF2B5EF4-FFF2-40B4-BE49-F238E27FC236}">
                <a16:creationId xmlns:a16="http://schemas.microsoft.com/office/drawing/2014/main" id="{0352952E-354F-8AB2-01A8-4467529D5955}"/>
              </a:ext>
            </a:extLst>
          </p:cNvPr>
          <p:cNvSpPr txBox="1">
            <a:spLocks/>
          </p:cNvSpPr>
          <p:nvPr/>
        </p:nvSpPr>
        <p:spPr>
          <a:xfrm>
            <a:off x="770010" y="1857921"/>
            <a:ext cx="9745589" cy="428674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ja-JP" altLang="en-US" sz="2200" dirty="0">
                <a:solidFill>
                  <a:schemeClr val="accent3">
                    <a:lumMod val="25000"/>
                  </a:schemeClr>
                </a:solidFill>
                <a:latin typeface="Abadi"/>
              </a:rPr>
              <a:t>下図は</a:t>
            </a:r>
            <a:r>
              <a:rPr lang="en-US" altLang="ja-JP" sz="2200" dirty="0">
                <a:solidFill>
                  <a:schemeClr val="accent3">
                    <a:lumMod val="25000"/>
                  </a:schemeClr>
                </a:solidFill>
                <a:latin typeface="Abadi"/>
              </a:rPr>
              <a:t>SpaceX</a:t>
            </a:r>
            <a:r>
              <a:rPr lang="ja-JP" altLang="en-US" sz="2200" dirty="0">
                <a:solidFill>
                  <a:schemeClr val="accent3">
                    <a:lumMod val="25000"/>
                  </a:schemeClr>
                </a:solidFill>
                <a:latin typeface="Abadi"/>
              </a:rPr>
              <a:t>社の打ち上げデータから作成した地図で、打ち上げ場所をマークしている</a:t>
            </a:r>
            <a:endParaRPr lang="en-US" sz="2200" dirty="0">
              <a:solidFill>
                <a:schemeClr val="accent3">
                  <a:lumMod val="25000"/>
                </a:schemeClr>
              </a:solidFill>
              <a:latin typeface="Abadi"/>
            </a:endParaRPr>
          </a:p>
        </p:txBody>
      </p:sp>
      <p:pic>
        <p:nvPicPr>
          <p:cNvPr id="6" name="図 5">
            <a:extLst>
              <a:ext uri="{FF2B5EF4-FFF2-40B4-BE49-F238E27FC236}">
                <a16:creationId xmlns:a16="http://schemas.microsoft.com/office/drawing/2014/main" id="{CF6048DB-B019-0543-8722-EA44C928B78D}"/>
              </a:ext>
            </a:extLst>
          </p:cNvPr>
          <p:cNvPicPr>
            <a:picLocks noChangeAspect="1"/>
          </p:cNvPicPr>
          <p:nvPr/>
        </p:nvPicPr>
        <p:blipFill>
          <a:blip r:embed="rId3"/>
          <a:stretch>
            <a:fillRect/>
          </a:stretch>
        </p:blipFill>
        <p:spPr>
          <a:xfrm>
            <a:off x="734028" y="3722777"/>
            <a:ext cx="7344787" cy="259657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
        <p:nvSpPr>
          <p:cNvPr id="2" name="Content Placeholder 4">
            <a:extLst>
              <a:ext uri="{FF2B5EF4-FFF2-40B4-BE49-F238E27FC236}">
                <a16:creationId xmlns:a16="http://schemas.microsoft.com/office/drawing/2014/main" id="{4D59DDE1-6967-9F9E-727A-0E2B526E9A33}"/>
              </a:ext>
            </a:extLst>
          </p:cNvPr>
          <p:cNvSpPr txBox="1">
            <a:spLocks/>
          </p:cNvSpPr>
          <p:nvPr/>
        </p:nvSpPr>
        <p:spPr>
          <a:xfrm>
            <a:off x="641023" y="1807028"/>
            <a:ext cx="10916239" cy="505097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ja-JP" altLang="en-US" dirty="0"/>
              <a:t>以下の画像は、発射地点の位置を示している</a:t>
            </a:r>
            <a:endParaRPr lang="en-US" altLang="ja-JP" dirty="0"/>
          </a:p>
          <a:p>
            <a:pPr marL="0" indent="0">
              <a:buFont typeface="Arial" panose="020B0604020202020204" pitchFamily="34" charset="0"/>
              <a:buNone/>
            </a:pPr>
            <a:r>
              <a:rPr lang="ja-JP" altLang="en-US" dirty="0"/>
              <a:t>赤いマークは飛行機打ち上げ成功、緑のマークは飛行機打ち上げ失敗を示す</a:t>
            </a:r>
            <a:endParaRPr lang="en-US" altLang="ja-JP"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sz="1000" dirty="0"/>
              <a:t>     </a:t>
            </a:r>
          </a:p>
          <a:p>
            <a:pPr marL="0" indent="0">
              <a:buFont typeface="Arial" panose="020B0604020202020204" pitchFamily="34" charset="0"/>
              <a:buNone/>
            </a:pPr>
            <a:r>
              <a:rPr lang="en-US" sz="1200" dirty="0"/>
              <a:t>  Fig.1 Launch site in VAFB SLC-4E                        Fig.2 Launch site in CCAFS LC-40                     Fig.3 Launch site in CCAFS SLC-40                  Fig.4 Launch site in KSC LC-9A</a:t>
            </a:r>
          </a:p>
        </p:txBody>
      </p:sp>
      <p:pic>
        <p:nvPicPr>
          <p:cNvPr id="4" name="図 3">
            <a:extLst>
              <a:ext uri="{FF2B5EF4-FFF2-40B4-BE49-F238E27FC236}">
                <a16:creationId xmlns:a16="http://schemas.microsoft.com/office/drawing/2014/main" id="{B08149CF-C93D-156A-8942-2E6353AE1C53}"/>
              </a:ext>
            </a:extLst>
          </p:cNvPr>
          <p:cNvPicPr>
            <a:picLocks noChangeAspect="1"/>
          </p:cNvPicPr>
          <p:nvPr/>
        </p:nvPicPr>
        <p:blipFill rotWithShape="1">
          <a:blip r:embed="rId4"/>
          <a:srcRect l="44099" t="5981" r="10254" b="43652"/>
          <a:stretch/>
        </p:blipFill>
        <p:spPr>
          <a:xfrm>
            <a:off x="6334860" y="3233913"/>
            <a:ext cx="2206394" cy="2099368"/>
          </a:xfrm>
          <a:prstGeom prst="rect">
            <a:avLst/>
          </a:prstGeom>
        </p:spPr>
      </p:pic>
      <p:pic>
        <p:nvPicPr>
          <p:cNvPr id="6" name="図 5">
            <a:extLst>
              <a:ext uri="{FF2B5EF4-FFF2-40B4-BE49-F238E27FC236}">
                <a16:creationId xmlns:a16="http://schemas.microsoft.com/office/drawing/2014/main" id="{4957D6E7-204E-A82E-FC3A-A04B9B2AEA7F}"/>
              </a:ext>
            </a:extLst>
          </p:cNvPr>
          <p:cNvPicPr>
            <a:picLocks noChangeAspect="1"/>
          </p:cNvPicPr>
          <p:nvPr/>
        </p:nvPicPr>
        <p:blipFill>
          <a:blip r:embed="rId5"/>
          <a:stretch>
            <a:fillRect/>
          </a:stretch>
        </p:blipFill>
        <p:spPr>
          <a:xfrm>
            <a:off x="3650745" y="3219318"/>
            <a:ext cx="2260300" cy="2155495"/>
          </a:xfrm>
          <a:prstGeom prst="rect">
            <a:avLst/>
          </a:prstGeom>
        </p:spPr>
      </p:pic>
      <p:pic>
        <p:nvPicPr>
          <p:cNvPr id="7" name="図 6">
            <a:extLst>
              <a:ext uri="{FF2B5EF4-FFF2-40B4-BE49-F238E27FC236}">
                <a16:creationId xmlns:a16="http://schemas.microsoft.com/office/drawing/2014/main" id="{891C1BFF-37F5-9F7D-B4BC-3A160D0D2C4A}"/>
              </a:ext>
            </a:extLst>
          </p:cNvPr>
          <p:cNvPicPr>
            <a:picLocks noChangeAspect="1"/>
          </p:cNvPicPr>
          <p:nvPr/>
        </p:nvPicPr>
        <p:blipFill>
          <a:blip r:embed="rId6"/>
          <a:stretch>
            <a:fillRect/>
          </a:stretch>
        </p:blipFill>
        <p:spPr>
          <a:xfrm>
            <a:off x="835094" y="3233913"/>
            <a:ext cx="2401566" cy="2170090"/>
          </a:xfrm>
          <a:prstGeom prst="rect">
            <a:avLst/>
          </a:prstGeom>
        </p:spPr>
      </p:pic>
      <p:pic>
        <p:nvPicPr>
          <p:cNvPr id="9" name="図 8">
            <a:extLst>
              <a:ext uri="{FF2B5EF4-FFF2-40B4-BE49-F238E27FC236}">
                <a16:creationId xmlns:a16="http://schemas.microsoft.com/office/drawing/2014/main" id="{FFB8A03F-F21D-CE6F-1A60-6E940849C267}"/>
              </a:ext>
            </a:extLst>
          </p:cNvPr>
          <p:cNvPicPr>
            <a:picLocks noChangeAspect="1"/>
          </p:cNvPicPr>
          <p:nvPr/>
        </p:nvPicPr>
        <p:blipFill>
          <a:blip r:embed="rId7"/>
          <a:stretch>
            <a:fillRect/>
          </a:stretch>
        </p:blipFill>
        <p:spPr>
          <a:xfrm>
            <a:off x="8965069" y="3233913"/>
            <a:ext cx="2662257" cy="2014552"/>
          </a:xfrm>
          <a:prstGeom prst="rect">
            <a:avLst/>
          </a:prstGeom>
        </p:spPr>
      </p:pic>
      <p:pic>
        <p:nvPicPr>
          <p:cNvPr id="10" name="図 9">
            <a:extLst>
              <a:ext uri="{FF2B5EF4-FFF2-40B4-BE49-F238E27FC236}">
                <a16:creationId xmlns:a16="http://schemas.microsoft.com/office/drawing/2014/main" id="{C540272B-CEA6-E1A3-D3CF-E50F1895E099}"/>
              </a:ext>
            </a:extLst>
          </p:cNvPr>
          <p:cNvPicPr>
            <a:picLocks noChangeAspect="1"/>
          </p:cNvPicPr>
          <p:nvPr/>
        </p:nvPicPr>
        <p:blipFill>
          <a:blip r:embed="rId8"/>
          <a:stretch>
            <a:fillRect/>
          </a:stretch>
        </p:blipFill>
        <p:spPr>
          <a:xfrm>
            <a:off x="6334301" y="3131713"/>
            <a:ext cx="2268862" cy="2303767"/>
          </a:xfrm>
          <a:prstGeom prst="rect">
            <a:avLst/>
          </a:prstGeom>
        </p:spPr>
      </p:pic>
      <p:pic>
        <p:nvPicPr>
          <p:cNvPr id="11" name="図 10">
            <a:extLst>
              <a:ext uri="{FF2B5EF4-FFF2-40B4-BE49-F238E27FC236}">
                <a16:creationId xmlns:a16="http://schemas.microsoft.com/office/drawing/2014/main" id="{B655D1DE-47D7-D05C-7CA6-889C70A96FE9}"/>
              </a:ext>
            </a:extLst>
          </p:cNvPr>
          <p:cNvPicPr>
            <a:picLocks noChangeAspect="1"/>
          </p:cNvPicPr>
          <p:nvPr/>
        </p:nvPicPr>
        <p:blipFill>
          <a:blip r:embed="rId9"/>
          <a:stretch>
            <a:fillRect/>
          </a:stretch>
        </p:blipFill>
        <p:spPr>
          <a:xfrm>
            <a:off x="3626714" y="3101576"/>
            <a:ext cx="2345681" cy="2364042"/>
          </a:xfrm>
          <a:prstGeom prst="rect">
            <a:avLst/>
          </a:prstGeom>
        </p:spPr>
      </p:pic>
      <p:pic>
        <p:nvPicPr>
          <p:cNvPr id="12" name="図 11">
            <a:extLst>
              <a:ext uri="{FF2B5EF4-FFF2-40B4-BE49-F238E27FC236}">
                <a16:creationId xmlns:a16="http://schemas.microsoft.com/office/drawing/2014/main" id="{E532214A-8EC6-5B54-1811-B4B87A3A0F9F}"/>
              </a:ext>
            </a:extLst>
          </p:cNvPr>
          <p:cNvPicPr>
            <a:picLocks noChangeAspect="1"/>
          </p:cNvPicPr>
          <p:nvPr/>
        </p:nvPicPr>
        <p:blipFill>
          <a:blip r:embed="rId10"/>
          <a:stretch>
            <a:fillRect/>
          </a:stretch>
        </p:blipFill>
        <p:spPr>
          <a:xfrm>
            <a:off x="8965069" y="3057244"/>
            <a:ext cx="2687978" cy="2346759"/>
          </a:xfrm>
          <a:prstGeom prst="rect">
            <a:avLst/>
          </a:prstGeom>
        </p:spPr>
      </p:pic>
      <p:pic>
        <p:nvPicPr>
          <p:cNvPr id="13" name="図 12">
            <a:extLst>
              <a:ext uri="{FF2B5EF4-FFF2-40B4-BE49-F238E27FC236}">
                <a16:creationId xmlns:a16="http://schemas.microsoft.com/office/drawing/2014/main" id="{7EA8F0F2-0612-0937-42A8-A567838322FF}"/>
              </a:ext>
            </a:extLst>
          </p:cNvPr>
          <p:cNvPicPr>
            <a:picLocks noChangeAspect="1"/>
          </p:cNvPicPr>
          <p:nvPr/>
        </p:nvPicPr>
        <p:blipFill>
          <a:blip r:embed="rId11"/>
          <a:stretch>
            <a:fillRect/>
          </a:stretch>
        </p:blipFill>
        <p:spPr>
          <a:xfrm>
            <a:off x="584966" y="3136937"/>
            <a:ext cx="2703873" cy="2364041"/>
          </a:xfrm>
          <a:prstGeom prst="rect">
            <a:avLst/>
          </a:prstGeom>
        </p:spPr>
      </p:pic>
      <p:pic>
        <p:nvPicPr>
          <p:cNvPr id="14" name="図 13">
            <a:extLst>
              <a:ext uri="{FF2B5EF4-FFF2-40B4-BE49-F238E27FC236}">
                <a16:creationId xmlns:a16="http://schemas.microsoft.com/office/drawing/2014/main" id="{D34DA90D-E389-8C23-3EE3-26B3855FC91A}"/>
              </a:ext>
            </a:extLst>
          </p:cNvPr>
          <p:cNvPicPr>
            <a:picLocks noChangeAspect="1"/>
          </p:cNvPicPr>
          <p:nvPr/>
        </p:nvPicPr>
        <p:blipFill>
          <a:blip r:embed="rId12"/>
          <a:stretch>
            <a:fillRect/>
          </a:stretch>
        </p:blipFill>
        <p:spPr>
          <a:xfrm>
            <a:off x="534103" y="3136937"/>
            <a:ext cx="2819819" cy="2364040"/>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
        <p:nvSpPr>
          <p:cNvPr id="2" name="Content Placeholder 4">
            <a:extLst>
              <a:ext uri="{FF2B5EF4-FFF2-40B4-BE49-F238E27FC236}">
                <a16:creationId xmlns:a16="http://schemas.microsoft.com/office/drawing/2014/main" id="{88499D48-E75C-4107-6B49-E8D6B7F40FD4}"/>
              </a:ext>
            </a:extLst>
          </p:cNvPr>
          <p:cNvSpPr txBox="1">
            <a:spLocks/>
          </p:cNvSpPr>
          <p:nvPr/>
        </p:nvSpPr>
        <p:spPr>
          <a:xfrm>
            <a:off x="770010" y="1690688"/>
            <a:ext cx="10997447" cy="431482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ja-JP" altLang="en-US" sz="2200" dirty="0">
                <a:solidFill>
                  <a:schemeClr val="accent3">
                    <a:lumMod val="25000"/>
                  </a:schemeClr>
                </a:solidFill>
                <a:latin typeface="Abadi" panose="020B0604020104020204" pitchFamily="34" charset="0"/>
              </a:rPr>
              <a:t>下図は、最も近い海岸線をマークし、その海岸線ポイントから発射場までの距離を計算した結果を示したもの</a:t>
            </a:r>
            <a:endParaRPr lang="en-US" sz="2200" dirty="0">
              <a:solidFill>
                <a:schemeClr val="accent3">
                  <a:lumMod val="25000"/>
                </a:schemeClr>
              </a:solidFill>
              <a:latin typeface="Abadi" panose="020B0604020104020204" pitchFamily="34" charset="0"/>
            </a:endParaRPr>
          </a:p>
        </p:txBody>
      </p:sp>
      <p:pic>
        <p:nvPicPr>
          <p:cNvPr id="4" name="図 3">
            <a:extLst>
              <a:ext uri="{FF2B5EF4-FFF2-40B4-BE49-F238E27FC236}">
                <a16:creationId xmlns:a16="http://schemas.microsoft.com/office/drawing/2014/main" id="{57EA2771-5FC9-7E20-2C98-108CD1091AF8}"/>
              </a:ext>
            </a:extLst>
          </p:cNvPr>
          <p:cNvPicPr>
            <a:picLocks noChangeAspect="1"/>
          </p:cNvPicPr>
          <p:nvPr/>
        </p:nvPicPr>
        <p:blipFill>
          <a:blip r:embed="rId3"/>
          <a:stretch>
            <a:fillRect/>
          </a:stretch>
        </p:blipFill>
        <p:spPr>
          <a:xfrm>
            <a:off x="770010" y="2767345"/>
            <a:ext cx="9386430" cy="304037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
        <p:nvSpPr>
          <p:cNvPr id="2" name="Slide Number Placeholder 2">
            <a:extLst>
              <a:ext uri="{FF2B5EF4-FFF2-40B4-BE49-F238E27FC236}">
                <a16:creationId xmlns:a16="http://schemas.microsoft.com/office/drawing/2014/main" id="{7D79A786-40FC-89FA-6B45-C32223446A13}"/>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28</a:t>
            </a:fld>
            <a:endParaRPr lang="en-US"/>
          </a:p>
        </p:txBody>
      </p:sp>
      <p:pic>
        <p:nvPicPr>
          <p:cNvPr id="4" name="図 3">
            <a:extLst>
              <a:ext uri="{FF2B5EF4-FFF2-40B4-BE49-F238E27FC236}">
                <a16:creationId xmlns:a16="http://schemas.microsoft.com/office/drawing/2014/main" id="{4E8CEF3C-0891-93ED-DE94-801B909282AC}"/>
              </a:ext>
            </a:extLst>
          </p:cNvPr>
          <p:cNvPicPr>
            <a:picLocks noChangeAspect="1"/>
          </p:cNvPicPr>
          <p:nvPr/>
        </p:nvPicPr>
        <p:blipFill>
          <a:blip r:embed="rId3"/>
          <a:stretch>
            <a:fillRect/>
          </a:stretch>
        </p:blipFill>
        <p:spPr>
          <a:xfrm>
            <a:off x="516863" y="2396139"/>
            <a:ext cx="10251882" cy="414396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2" name="図 1">
            <a:extLst>
              <a:ext uri="{FF2B5EF4-FFF2-40B4-BE49-F238E27FC236}">
                <a16:creationId xmlns:a16="http://schemas.microsoft.com/office/drawing/2014/main" id="{D6528D94-A442-B163-A1E2-27B3CDE30F8A}"/>
              </a:ext>
            </a:extLst>
          </p:cNvPr>
          <p:cNvPicPr>
            <a:picLocks noChangeAspect="1"/>
          </p:cNvPicPr>
          <p:nvPr/>
        </p:nvPicPr>
        <p:blipFill>
          <a:blip r:embed="rId3"/>
          <a:stretch>
            <a:fillRect/>
          </a:stretch>
        </p:blipFill>
        <p:spPr>
          <a:xfrm>
            <a:off x="315544" y="2275905"/>
            <a:ext cx="11142428" cy="383715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2" y="1482812"/>
            <a:ext cx="10038611" cy="4836538"/>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ja-JP" altLang="en-US" sz="2200" dirty="0">
                <a:solidFill>
                  <a:schemeClr val="accent3">
                    <a:lumMod val="25000"/>
                  </a:schemeClr>
                </a:solidFill>
                <a:latin typeface="Abadi" panose="020B0604020104020204" pitchFamily="34" charset="0"/>
              </a:rPr>
              <a:t>方法論のまとめ</a:t>
            </a: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データの収集</a:t>
            </a: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データラングリング</a:t>
            </a: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a:t>
            </a:r>
            <a:r>
              <a:rPr lang="en-US" altLang="ja-JP" sz="2200" dirty="0">
                <a:solidFill>
                  <a:schemeClr val="accent3">
                    <a:lumMod val="25000"/>
                  </a:schemeClr>
                </a:solidFill>
                <a:latin typeface="Abadi" panose="020B0604020104020204" pitchFamily="34" charset="0"/>
              </a:rPr>
              <a:t>SQL</a:t>
            </a:r>
            <a:r>
              <a:rPr lang="ja-JP" altLang="en-US" sz="2200" dirty="0">
                <a:solidFill>
                  <a:schemeClr val="accent3">
                    <a:lumMod val="25000"/>
                  </a:schemeClr>
                </a:solidFill>
                <a:latin typeface="Abadi" panose="020B0604020104020204" pitchFamily="34" charset="0"/>
              </a:rPr>
              <a:t>、</a:t>
            </a:r>
            <a:r>
              <a:rPr lang="en-US" altLang="ja-JP" sz="2200" dirty="0">
                <a:solidFill>
                  <a:schemeClr val="accent3">
                    <a:lumMod val="25000"/>
                  </a:schemeClr>
                </a:solidFill>
                <a:latin typeface="Abadi" panose="020B0604020104020204" pitchFamily="34" charset="0"/>
              </a:rPr>
              <a:t>Pandas</a:t>
            </a:r>
            <a:r>
              <a:rPr lang="ja-JP" altLang="en-US" sz="2200" dirty="0">
                <a:solidFill>
                  <a:schemeClr val="accent3">
                    <a:lumMod val="25000"/>
                  </a:schemeClr>
                </a:solidFill>
                <a:latin typeface="Abadi" panose="020B0604020104020204" pitchFamily="34" charset="0"/>
              </a:rPr>
              <a:t>、</a:t>
            </a:r>
            <a:r>
              <a:rPr lang="en-US" altLang="ja-JP" sz="2200" dirty="0">
                <a:solidFill>
                  <a:schemeClr val="accent3">
                    <a:lumMod val="25000"/>
                  </a:schemeClr>
                </a:solidFill>
                <a:latin typeface="Abadi" panose="020B0604020104020204" pitchFamily="34" charset="0"/>
              </a:rPr>
              <a:t>Matplotlib</a:t>
            </a:r>
            <a:r>
              <a:rPr lang="ja-JP" altLang="en-US" sz="2200" dirty="0">
                <a:solidFill>
                  <a:schemeClr val="accent3">
                    <a:lumMod val="25000"/>
                  </a:schemeClr>
                </a:solidFill>
                <a:latin typeface="Abadi" panose="020B0604020104020204" pitchFamily="34" charset="0"/>
              </a:rPr>
              <a:t>を用いた探索的データ分析</a:t>
            </a:r>
          </a:p>
          <a:p>
            <a:pPr>
              <a:lnSpc>
                <a:spcPct val="100000"/>
              </a:lnSpc>
              <a:spcBef>
                <a:spcPts val="1400"/>
              </a:spcBef>
            </a:pPr>
            <a:r>
              <a:rPr lang="ja-JP" altLang="en-US" sz="2200" dirty="0">
                <a:solidFill>
                  <a:schemeClr val="accent3">
                    <a:lumMod val="25000"/>
                  </a:schemeClr>
                </a:solidFill>
                <a:latin typeface="Abadi" panose="020B0604020104020204" pitchFamily="34" charset="0"/>
              </a:rPr>
              <a:t>インタラクティブなビジュアル分析およびダッシュボード</a:t>
            </a: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予測分析の概要</a:t>
            </a: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結果の概要</a:t>
            </a: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探索的データ分析結果</a:t>
            </a: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インタラクティブな分析デモ</a:t>
            </a:r>
          </a:p>
          <a:p>
            <a:pPr marL="0" indent="0">
              <a:lnSpc>
                <a:spcPct val="100000"/>
              </a:lnSpc>
              <a:spcBef>
                <a:spcPts val="1400"/>
              </a:spcBef>
              <a:buNone/>
            </a:pPr>
            <a:r>
              <a:rPr lang="ja-JP" altLang="en-US" sz="2200" dirty="0">
                <a:solidFill>
                  <a:schemeClr val="accent3">
                    <a:lumMod val="25000"/>
                  </a:schemeClr>
                </a:solidFill>
                <a:latin typeface="Abadi" panose="020B0604020104020204" pitchFamily="34" charset="0"/>
              </a:rPr>
              <a:t>　予測分析結果</a:t>
            </a: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
        <p:nvSpPr>
          <p:cNvPr id="2" name="Slide Number Placeholder 2">
            <a:extLst>
              <a:ext uri="{FF2B5EF4-FFF2-40B4-BE49-F238E27FC236}">
                <a16:creationId xmlns:a16="http://schemas.microsoft.com/office/drawing/2014/main" id="{2228056A-38C3-34F5-BF6C-ACC7AB4C2292}"/>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30</a:t>
            </a:fld>
            <a:endParaRPr lang="en-US"/>
          </a:p>
        </p:txBody>
      </p:sp>
      <p:pic>
        <p:nvPicPr>
          <p:cNvPr id="4" name="図 3">
            <a:extLst>
              <a:ext uri="{FF2B5EF4-FFF2-40B4-BE49-F238E27FC236}">
                <a16:creationId xmlns:a16="http://schemas.microsoft.com/office/drawing/2014/main" id="{88D59A29-98A2-8D12-534F-89A6BC14F09D}"/>
              </a:ext>
            </a:extLst>
          </p:cNvPr>
          <p:cNvPicPr>
            <a:picLocks noChangeAspect="1"/>
          </p:cNvPicPr>
          <p:nvPr/>
        </p:nvPicPr>
        <p:blipFill>
          <a:blip r:embed="rId3"/>
          <a:stretch>
            <a:fillRect/>
          </a:stretch>
        </p:blipFill>
        <p:spPr>
          <a:xfrm>
            <a:off x="206734" y="1344317"/>
            <a:ext cx="8221650" cy="2556312"/>
          </a:xfrm>
          <a:prstGeom prst="rect">
            <a:avLst/>
          </a:prstGeom>
        </p:spPr>
      </p:pic>
      <p:pic>
        <p:nvPicPr>
          <p:cNvPr id="6" name="図 5">
            <a:extLst>
              <a:ext uri="{FF2B5EF4-FFF2-40B4-BE49-F238E27FC236}">
                <a16:creationId xmlns:a16="http://schemas.microsoft.com/office/drawing/2014/main" id="{54C97218-270F-DA74-5CB8-AB1701DA7C3D}"/>
              </a:ext>
            </a:extLst>
          </p:cNvPr>
          <p:cNvPicPr>
            <a:picLocks noChangeAspect="1"/>
          </p:cNvPicPr>
          <p:nvPr/>
        </p:nvPicPr>
        <p:blipFill>
          <a:blip r:embed="rId4"/>
          <a:stretch>
            <a:fillRect/>
          </a:stretch>
        </p:blipFill>
        <p:spPr>
          <a:xfrm>
            <a:off x="171829" y="4004118"/>
            <a:ext cx="8054814" cy="202145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2" name="Slide Number Placeholder 3">
            <a:extLst>
              <a:ext uri="{FF2B5EF4-FFF2-40B4-BE49-F238E27FC236}">
                <a16:creationId xmlns:a16="http://schemas.microsoft.com/office/drawing/2014/main" id="{14F23440-C93B-8D8D-CBEE-2D81DF673829}"/>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32</a:t>
            </a:fld>
            <a:endParaRPr lang="en-US"/>
          </a:p>
        </p:txBody>
      </p:sp>
      <p:sp>
        <p:nvSpPr>
          <p:cNvPr id="3" name="Content Placeholder 4">
            <a:extLst>
              <a:ext uri="{FF2B5EF4-FFF2-40B4-BE49-F238E27FC236}">
                <a16:creationId xmlns:a16="http://schemas.microsoft.com/office/drawing/2014/main" id="{570BEE09-FFB9-FFF7-1641-A8FFE0F1A5F3}"/>
              </a:ext>
            </a:extLst>
          </p:cNvPr>
          <p:cNvSpPr txBox="1">
            <a:spLocks/>
          </p:cNvSpPr>
          <p:nvPr/>
        </p:nvSpPr>
        <p:spPr>
          <a:xfrm>
            <a:off x="770010" y="1660358"/>
            <a:ext cx="9877937" cy="423334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r>
              <a:rPr lang="ja-JP" altLang="en-US" sz="2200" dirty="0">
                <a:solidFill>
                  <a:schemeClr val="accent3">
                    <a:lumMod val="25000"/>
                  </a:schemeClr>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p:txBody>
      </p:sp>
      <p:pic>
        <p:nvPicPr>
          <p:cNvPr id="6" name="図 5">
            <a:extLst>
              <a:ext uri="{FF2B5EF4-FFF2-40B4-BE49-F238E27FC236}">
                <a16:creationId xmlns:a16="http://schemas.microsoft.com/office/drawing/2014/main" id="{24E4DC93-2741-3E84-9B76-288FEB17B1FB}"/>
              </a:ext>
            </a:extLst>
          </p:cNvPr>
          <p:cNvPicPr>
            <a:picLocks noChangeAspect="1"/>
          </p:cNvPicPr>
          <p:nvPr/>
        </p:nvPicPr>
        <p:blipFill>
          <a:blip r:embed="rId3"/>
          <a:stretch>
            <a:fillRect/>
          </a:stretch>
        </p:blipFill>
        <p:spPr>
          <a:xfrm>
            <a:off x="5703920" y="1607304"/>
            <a:ext cx="5581691" cy="942982"/>
          </a:xfrm>
          <a:prstGeom prst="rect">
            <a:avLst/>
          </a:prstGeom>
        </p:spPr>
      </p:pic>
      <p:sp>
        <p:nvSpPr>
          <p:cNvPr id="7" name="テキスト ボックス 6">
            <a:extLst>
              <a:ext uri="{FF2B5EF4-FFF2-40B4-BE49-F238E27FC236}">
                <a16:creationId xmlns:a16="http://schemas.microsoft.com/office/drawing/2014/main" id="{6B3A18D7-00F0-3223-D9F2-0263F01C2CA2}"/>
              </a:ext>
            </a:extLst>
          </p:cNvPr>
          <p:cNvSpPr txBox="1"/>
          <p:nvPr/>
        </p:nvSpPr>
        <p:spPr>
          <a:xfrm>
            <a:off x="7793182" y="2940627"/>
            <a:ext cx="3231573" cy="1754326"/>
          </a:xfrm>
          <a:prstGeom prst="rect">
            <a:avLst/>
          </a:prstGeom>
          <a:noFill/>
        </p:spPr>
        <p:txBody>
          <a:bodyPr wrap="square" rtlCol="0">
            <a:spAutoFit/>
          </a:bodyPr>
          <a:lstStyle/>
          <a:p>
            <a:pPr marL="285750" indent="-285750">
              <a:buFont typeface="Arial" panose="020B0604020202020204" pitchFamily="34" charset="0"/>
              <a:buChar char="•"/>
            </a:pPr>
            <a:r>
              <a:rPr lang="ja-JP" altLang="en-US" sz="1800" dirty="0">
                <a:solidFill>
                  <a:schemeClr val="accent3">
                    <a:lumMod val="25000"/>
                  </a:schemeClr>
                </a:solidFill>
                <a:latin typeface="Abadi" panose="020B0604020104020204" pitchFamily="34" charset="0"/>
              </a:rPr>
              <a:t>最も精度が高いのは</a:t>
            </a:r>
            <a:r>
              <a:rPr lang="en-US" altLang="ja-JP" sz="1800" dirty="0" err="1">
                <a:solidFill>
                  <a:schemeClr val="accent3">
                    <a:lumMod val="25000"/>
                  </a:schemeClr>
                </a:solidFill>
                <a:latin typeface="Abadi" panose="020B0604020104020204" pitchFamily="34" charset="0"/>
              </a:rPr>
              <a:t>tree_cv</a:t>
            </a:r>
            <a:r>
              <a:rPr lang="ja-JP" altLang="en-US" sz="1800" dirty="0">
                <a:solidFill>
                  <a:schemeClr val="accent3">
                    <a:lumMod val="25000"/>
                  </a:schemeClr>
                </a:solidFill>
                <a:latin typeface="Abadi" panose="020B0604020104020204" pitchFamily="34" charset="0"/>
              </a:rPr>
              <a:t>で、</a:t>
            </a:r>
            <a:r>
              <a:rPr lang="en-US" altLang="ja-JP" sz="1800" dirty="0">
                <a:solidFill>
                  <a:schemeClr val="accent3">
                    <a:lumMod val="25000"/>
                  </a:schemeClr>
                </a:solidFill>
                <a:latin typeface="Abadi" panose="020B0604020104020204" pitchFamily="34" charset="0"/>
              </a:rPr>
              <a:t>0.875</a:t>
            </a:r>
            <a:r>
              <a:rPr lang="ja-JP" altLang="en-US" sz="1800" dirty="0">
                <a:solidFill>
                  <a:schemeClr val="accent3">
                    <a:lumMod val="25000"/>
                  </a:schemeClr>
                </a:solidFill>
                <a:latin typeface="Abadi" panose="020B0604020104020204" pitchFamily="34" charset="0"/>
              </a:rPr>
              <a:t>の精度です。</a:t>
            </a:r>
          </a:p>
          <a:p>
            <a:pPr marL="285750" indent="-285750">
              <a:buFont typeface="Arial" panose="020B0604020202020204" pitchFamily="34" charset="0"/>
              <a:buChar char="•"/>
            </a:pPr>
            <a:r>
              <a:rPr lang="en-US" altLang="ja-JP" sz="1800" dirty="0" err="1">
                <a:solidFill>
                  <a:schemeClr val="accent3">
                    <a:lumMod val="25000"/>
                  </a:schemeClr>
                </a:solidFill>
                <a:latin typeface="Abadi" panose="020B0604020104020204" pitchFamily="34" charset="0"/>
              </a:rPr>
              <a:t>logreg_cv</a:t>
            </a:r>
            <a:r>
              <a:rPr lang="ja-JP" altLang="en-US" sz="1800" dirty="0">
                <a:solidFill>
                  <a:schemeClr val="accent3">
                    <a:lumMod val="25000"/>
                  </a:schemeClr>
                </a:solidFill>
                <a:latin typeface="Abadi" panose="020B0604020104020204" pitchFamily="34" charset="0"/>
              </a:rPr>
              <a:t>、</a:t>
            </a:r>
            <a:r>
              <a:rPr lang="en-US" altLang="ja-JP" sz="1800" dirty="0" err="1">
                <a:solidFill>
                  <a:schemeClr val="accent3">
                    <a:lumMod val="25000"/>
                  </a:schemeClr>
                </a:solidFill>
                <a:latin typeface="Abadi" panose="020B0604020104020204" pitchFamily="34" charset="0"/>
              </a:rPr>
              <a:t>svm_cv</a:t>
            </a:r>
            <a:r>
              <a:rPr lang="ja-JP" altLang="en-US" sz="1800" dirty="0">
                <a:solidFill>
                  <a:schemeClr val="accent3">
                    <a:lumMod val="25000"/>
                  </a:schemeClr>
                </a:solidFill>
                <a:latin typeface="Abadi" panose="020B0604020104020204" pitchFamily="34" charset="0"/>
              </a:rPr>
              <a:t>、</a:t>
            </a:r>
            <a:r>
              <a:rPr lang="en-US" altLang="ja-JP" sz="1800" dirty="0" err="1">
                <a:solidFill>
                  <a:schemeClr val="accent3">
                    <a:lumMod val="25000"/>
                  </a:schemeClr>
                </a:solidFill>
                <a:latin typeface="Abadi" panose="020B0604020104020204" pitchFamily="34" charset="0"/>
              </a:rPr>
              <a:t>knn_cv</a:t>
            </a:r>
            <a:r>
              <a:rPr lang="ja-JP" altLang="en-US" sz="1800" dirty="0">
                <a:solidFill>
                  <a:schemeClr val="accent3">
                    <a:lumMod val="25000"/>
                  </a:schemeClr>
                </a:solidFill>
                <a:latin typeface="Abadi" panose="020B0604020104020204" pitchFamily="34" charset="0"/>
              </a:rPr>
              <a:t>の精度は</a:t>
            </a:r>
            <a:r>
              <a:rPr lang="en-US" altLang="ja-JP" sz="1800" dirty="0">
                <a:solidFill>
                  <a:schemeClr val="accent3">
                    <a:lumMod val="25000"/>
                  </a:schemeClr>
                </a:solidFill>
                <a:latin typeface="Abadi" panose="020B0604020104020204" pitchFamily="34" charset="0"/>
              </a:rPr>
              <a:t>0.8</a:t>
            </a:r>
            <a:r>
              <a:rPr lang="ja-JP" altLang="en-US" sz="1800" dirty="0">
                <a:solidFill>
                  <a:schemeClr val="accent3">
                    <a:lumMod val="25000"/>
                  </a:schemeClr>
                </a:solidFill>
                <a:latin typeface="Abadi" panose="020B0604020104020204" pitchFamily="34" charset="0"/>
              </a:rPr>
              <a:t>程度です。</a:t>
            </a:r>
            <a:endParaRPr lang="en-US" altLang="ja-JP" sz="1800" dirty="0">
              <a:solidFill>
                <a:schemeClr val="accent3">
                  <a:lumMod val="25000"/>
                </a:schemeClr>
              </a:solidFill>
              <a:latin typeface="Abadi" panose="020B0604020104020204" pitchFamily="34" charset="0"/>
            </a:endParaRPr>
          </a:p>
          <a:p>
            <a:endParaRPr kumimoji="1" lang="ja-JP" altLang="en-US" dirty="0"/>
          </a:p>
        </p:txBody>
      </p:sp>
      <p:pic>
        <p:nvPicPr>
          <p:cNvPr id="8" name="図 7">
            <a:extLst>
              <a:ext uri="{FF2B5EF4-FFF2-40B4-BE49-F238E27FC236}">
                <a16:creationId xmlns:a16="http://schemas.microsoft.com/office/drawing/2014/main" id="{A8282932-6062-2A8E-6926-ED95321529E0}"/>
              </a:ext>
            </a:extLst>
          </p:cNvPr>
          <p:cNvPicPr>
            <a:picLocks noChangeAspect="1"/>
          </p:cNvPicPr>
          <p:nvPr/>
        </p:nvPicPr>
        <p:blipFill>
          <a:blip r:embed="rId4"/>
          <a:stretch>
            <a:fillRect/>
          </a:stretch>
        </p:blipFill>
        <p:spPr>
          <a:xfrm>
            <a:off x="132347" y="2585293"/>
            <a:ext cx="7182854" cy="4009868"/>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2" name="Content Placeholder 4">
            <a:extLst>
              <a:ext uri="{FF2B5EF4-FFF2-40B4-BE49-F238E27FC236}">
                <a16:creationId xmlns:a16="http://schemas.microsoft.com/office/drawing/2014/main" id="{E15B2DDB-0C3F-E2CE-1D66-95C88E39DA07}"/>
              </a:ext>
            </a:extLst>
          </p:cNvPr>
          <p:cNvSpPr txBox="1">
            <a:spLocks/>
          </p:cNvSpPr>
          <p:nvPr/>
        </p:nvSpPr>
        <p:spPr>
          <a:xfrm>
            <a:off x="770011" y="1523206"/>
            <a:ext cx="9477960"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altLang="ja-JP" sz="2200" dirty="0" err="1">
                <a:solidFill>
                  <a:schemeClr val="accent3">
                    <a:lumMod val="25000"/>
                  </a:schemeClr>
                </a:solidFill>
                <a:latin typeface="Abadi" panose="020B0604020104020204" pitchFamily="34" charset="0"/>
              </a:rPr>
              <a:t>Confunsion</a:t>
            </a:r>
            <a:r>
              <a:rPr lang="en-US" altLang="ja-JP" sz="2200" dirty="0">
                <a:solidFill>
                  <a:schemeClr val="accent3">
                    <a:lumMod val="25000"/>
                  </a:schemeClr>
                </a:solidFill>
                <a:latin typeface="Abadi" panose="020B0604020104020204" pitchFamily="34" charset="0"/>
              </a:rPr>
              <a:t> Matrix</a:t>
            </a:r>
            <a:r>
              <a:rPr lang="ja-JP" altLang="en-US" sz="2200" dirty="0">
                <a:solidFill>
                  <a:schemeClr val="accent3">
                    <a:lumMod val="25000"/>
                  </a:schemeClr>
                </a:solidFill>
                <a:latin typeface="Abadi" panose="020B0604020104020204" pitchFamily="34" charset="0"/>
              </a:rPr>
              <a:t>の結果は、すべてのケースで次のようになりました。</a:t>
            </a:r>
            <a:endParaRPr lang="en-US" sz="2200" dirty="0">
              <a:solidFill>
                <a:schemeClr val="accent3">
                  <a:lumMod val="25000"/>
                </a:schemeClr>
              </a:solidFill>
              <a:latin typeface="Abadi" panose="020B0604020104020204" pitchFamily="34" charset="0"/>
            </a:endParaRPr>
          </a:p>
        </p:txBody>
      </p:sp>
      <p:pic>
        <p:nvPicPr>
          <p:cNvPr id="3" name="図 2">
            <a:extLst>
              <a:ext uri="{FF2B5EF4-FFF2-40B4-BE49-F238E27FC236}">
                <a16:creationId xmlns:a16="http://schemas.microsoft.com/office/drawing/2014/main" id="{C3A03B9B-3D9F-4C53-6B4B-1E671C7058FD}"/>
              </a:ext>
            </a:extLst>
          </p:cNvPr>
          <p:cNvPicPr>
            <a:picLocks noChangeAspect="1"/>
          </p:cNvPicPr>
          <p:nvPr/>
        </p:nvPicPr>
        <p:blipFill>
          <a:blip r:embed="rId3"/>
          <a:stretch>
            <a:fillRect/>
          </a:stretch>
        </p:blipFill>
        <p:spPr>
          <a:xfrm>
            <a:off x="1030415" y="2115355"/>
            <a:ext cx="5295939" cy="4495833"/>
          </a:xfrm>
          <a:prstGeom prst="rect">
            <a:avLst/>
          </a:prstGeom>
        </p:spPr>
      </p:pic>
      <p:sp>
        <p:nvSpPr>
          <p:cNvPr id="6" name="Content Placeholder 4">
            <a:extLst>
              <a:ext uri="{FF2B5EF4-FFF2-40B4-BE49-F238E27FC236}">
                <a16:creationId xmlns:a16="http://schemas.microsoft.com/office/drawing/2014/main" id="{6E718501-971D-BEED-4BF8-2C2FBD04344A}"/>
              </a:ext>
            </a:extLst>
          </p:cNvPr>
          <p:cNvSpPr txBox="1">
            <a:spLocks/>
          </p:cNvSpPr>
          <p:nvPr/>
        </p:nvSpPr>
        <p:spPr>
          <a:xfrm>
            <a:off x="6586758" y="2333079"/>
            <a:ext cx="3928841" cy="381158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ja-JP" altLang="en-US" sz="2200" dirty="0">
                <a:solidFill>
                  <a:schemeClr val="accent3">
                    <a:lumMod val="25000"/>
                  </a:schemeClr>
                </a:solidFill>
                <a:latin typeface="Abadi"/>
              </a:rPr>
              <a:t>偽陽性の値は</a:t>
            </a:r>
            <a:r>
              <a:rPr lang="en-US" altLang="ja-JP" sz="2200" dirty="0">
                <a:solidFill>
                  <a:schemeClr val="accent3">
                    <a:lumMod val="25000"/>
                  </a:schemeClr>
                </a:solidFill>
                <a:latin typeface="Abadi"/>
              </a:rPr>
              <a:t>0</a:t>
            </a:r>
          </a:p>
          <a:p>
            <a:pPr>
              <a:lnSpc>
                <a:spcPct val="100000"/>
              </a:lnSpc>
              <a:spcBef>
                <a:spcPts val="1400"/>
              </a:spcBef>
            </a:pPr>
            <a:r>
              <a:rPr lang="ja-JP" altLang="en-US" sz="2200" dirty="0">
                <a:solidFill>
                  <a:schemeClr val="accent3">
                    <a:lumMod val="25000"/>
                  </a:schemeClr>
                </a:solidFill>
                <a:latin typeface="Abadi"/>
              </a:rPr>
              <a:t>真陽性と偽陰性の値は</a:t>
            </a:r>
            <a:r>
              <a:rPr lang="en-US" altLang="ja-JP" sz="2200" dirty="0">
                <a:solidFill>
                  <a:schemeClr val="accent3">
                    <a:lumMod val="25000"/>
                  </a:schemeClr>
                </a:solidFill>
                <a:latin typeface="Abadi"/>
              </a:rPr>
              <a:t>3</a:t>
            </a:r>
          </a:p>
          <a:p>
            <a:pPr>
              <a:lnSpc>
                <a:spcPct val="100000"/>
              </a:lnSpc>
              <a:spcBef>
                <a:spcPts val="1400"/>
              </a:spcBef>
            </a:pPr>
            <a:r>
              <a:rPr lang="ja-JP" altLang="en-US" sz="2200" dirty="0">
                <a:solidFill>
                  <a:schemeClr val="accent3">
                    <a:lumMod val="25000"/>
                  </a:schemeClr>
                </a:solidFill>
                <a:latin typeface="Abadi"/>
              </a:rPr>
              <a:t>真性陰性の値は</a:t>
            </a:r>
            <a:r>
              <a:rPr lang="en-US" altLang="ja-JP" sz="2200" dirty="0">
                <a:solidFill>
                  <a:schemeClr val="accent3">
                    <a:lumMod val="25000"/>
                  </a:schemeClr>
                </a:solidFill>
                <a:latin typeface="Abadi"/>
              </a:rPr>
              <a:t>12</a:t>
            </a:r>
            <a:endParaRPr lang="en-US" sz="2200" dirty="0">
              <a:solidFill>
                <a:schemeClr val="accent3">
                  <a:lumMod val="25000"/>
                </a:schemeClr>
              </a:solidFill>
              <a:latin typeface="Abadi"/>
            </a:endParaRPr>
          </a:p>
        </p:txBody>
      </p:sp>
    </p:spTree>
    <p:extLst>
      <p:ext uri="{BB962C8B-B14F-4D97-AF65-F5344CB8AC3E}">
        <p14:creationId xmlns:p14="http://schemas.microsoft.com/office/powerpoint/2010/main" val="36450342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Content Placeholder 3">
            <a:extLst>
              <a:ext uri="{FF2B5EF4-FFF2-40B4-BE49-F238E27FC236}">
                <a16:creationId xmlns:a16="http://schemas.microsoft.com/office/drawing/2014/main" id="{DA9F6B10-2362-B56E-0F5B-C4FD00EF94AF}"/>
              </a:ext>
            </a:extLst>
          </p:cNvPr>
          <p:cNvSpPr txBox="1">
            <a:spLocks/>
          </p:cNvSpPr>
          <p:nvPr/>
        </p:nvSpPr>
        <p:spPr>
          <a:xfrm>
            <a:off x="770011" y="1875054"/>
            <a:ext cx="1038566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ja-JP" altLang="en-US" sz="2200" dirty="0">
                <a:solidFill>
                  <a:schemeClr val="accent3">
                    <a:lumMod val="25000"/>
                  </a:schemeClr>
                </a:solidFill>
                <a:latin typeface="Abadi" panose="020B0604020104020204" pitchFamily="34" charset="0"/>
              </a:rPr>
              <a:t>便数が増えるほど成功率が上がる傾向がある</a:t>
            </a:r>
          </a:p>
          <a:p>
            <a:pPr>
              <a:lnSpc>
                <a:spcPct val="100000"/>
              </a:lnSpc>
              <a:spcBef>
                <a:spcPts val="1400"/>
              </a:spcBef>
            </a:pPr>
            <a:r>
              <a:rPr lang="en-US" altLang="ja-JP" sz="2200" dirty="0">
                <a:solidFill>
                  <a:schemeClr val="accent3">
                    <a:lumMod val="25000"/>
                  </a:schemeClr>
                </a:solidFill>
                <a:latin typeface="Abadi" panose="020B0604020104020204" pitchFamily="34" charset="0"/>
              </a:rPr>
              <a:t>2019</a:t>
            </a:r>
            <a:r>
              <a:rPr lang="ja-JP" altLang="en-US" sz="2200" dirty="0">
                <a:solidFill>
                  <a:schemeClr val="accent3">
                    <a:lumMod val="25000"/>
                  </a:schemeClr>
                </a:solidFill>
                <a:latin typeface="Abadi" panose="020B0604020104020204" pitchFamily="34" charset="0"/>
              </a:rPr>
              <a:t>年以降は成功率が</a:t>
            </a:r>
            <a:r>
              <a:rPr lang="en-US" altLang="ja-JP" sz="2200" dirty="0">
                <a:solidFill>
                  <a:schemeClr val="accent3">
                    <a:lumMod val="25000"/>
                  </a:schemeClr>
                </a:solidFill>
                <a:latin typeface="Abadi" panose="020B0604020104020204" pitchFamily="34" charset="0"/>
              </a:rPr>
              <a:t>80</a:t>
            </a:r>
            <a:r>
              <a:rPr lang="ja-JP" altLang="en-US" sz="2200" dirty="0">
                <a:solidFill>
                  <a:schemeClr val="accent3">
                    <a:lumMod val="25000"/>
                  </a:schemeClr>
                </a:solidFill>
                <a:latin typeface="Abadi" panose="020B0604020104020204" pitchFamily="34" charset="0"/>
              </a:rPr>
              <a:t>％以上となる</a:t>
            </a:r>
          </a:p>
          <a:p>
            <a:pPr>
              <a:lnSpc>
                <a:spcPct val="100000"/>
              </a:lnSpc>
              <a:spcBef>
                <a:spcPts val="1400"/>
              </a:spcBef>
            </a:pPr>
            <a:r>
              <a:rPr lang="ja-JP" altLang="en-US" sz="2200" dirty="0">
                <a:solidFill>
                  <a:schemeClr val="accent3">
                    <a:lumMod val="25000"/>
                  </a:schemeClr>
                </a:solidFill>
                <a:latin typeface="Abadi" panose="020B0604020104020204" pitchFamily="34" charset="0"/>
              </a:rPr>
              <a:t>ペイロード質量が</a:t>
            </a:r>
            <a:r>
              <a:rPr lang="en-US" altLang="ja-JP" sz="2200" dirty="0">
                <a:solidFill>
                  <a:schemeClr val="accent3">
                    <a:lumMod val="25000"/>
                  </a:schemeClr>
                </a:solidFill>
                <a:latin typeface="Abadi" panose="020B0604020104020204" pitchFamily="34" charset="0"/>
              </a:rPr>
              <a:t>8000kg</a:t>
            </a:r>
            <a:r>
              <a:rPr lang="ja-JP" altLang="en-US" sz="2200" dirty="0">
                <a:solidFill>
                  <a:schemeClr val="accent3">
                    <a:lumMod val="25000"/>
                  </a:schemeClr>
                </a:solidFill>
                <a:latin typeface="Abadi" panose="020B0604020104020204" pitchFamily="34" charset="0"/>
              </a:rPr>
              <a:t>以上の時に打ち上げるのが良い</a:t>
            </a:r>
          </a:p>
          <a:p>
            <a:pPr>
              <a:lnSpc>
                <a:spcPct val="100000"/>
              </a:lnSpc>
              <a:spcBef>
                <a:spcPts val="1400"/>
              </a:spcBef>
            </a:pPr>
            <a:r>
              <a:rPr lang="ja-JP" altLang="en-US" sz="2200" dirty="0">
                <a:solidFill>
                  <a:schemeClr val="accent3">
                    <a:lumMod val="25000"/>
                  </a:schemeClr>
                </a:solidFill>
                <a:latin typeface="Abadi" panose="020B0604020104020204" pitchFamily="34" charset="0"/>
              </a:rPr>
              <a:t>ペイロードが</a:t>
            </a:r>
            <a:r>
              <a:rPr lang="en-US" altLang="ja-JP" sz="2200" dirty="0">
                <a:solidFill>
                  <a:schemeClr val="accent3">
                    <a:lumMod val="25000"/>
                  </a:schemeClr>
                </a:solidFill>
                <a:latin typeface="Abadi" panose="020B0604020104020204" pitchFamily="34" charset="0"/>
              </a:rPr>
              <a:t>6000kg</a:t>
            </a:r>
            <a:r>
              <a:rPr lang="ja-JP" altLang="en-US" sz="2200" dirty="0">
                <a:solidFill>
                  <a:schemeClr val="accent3">
                    <a:lumMod val="25000"/>
                  </a:schemeClr>
                </a:solidFill>
                <a:latin typeface="Abadi" panose="020B0604020104020204" pitchFamily="34" charset="0"/>
              </a:rPr>
              <a:t>未満の場合、最も成功率の高い軌道は</a:t>
            </a:r>
            <a:r>
              <a:rPr lang="en-US" altLang="ja-JP" sz="2200" dirty="0">
                <a:solidFill>
                  <a:schemeClr val="accent3">
                    <a:lumMod val="25000"/>
                  </a:schemeClr>
                </a:solidFill>
                <a:latin typeface="Abadi" panose="020B0604020104020204" pitchFamily="34" charset="0"/>
              </a:rPr>
              <a:t>SSO</a:t>
            </a:r>
            <a:r>
              <a:rPr lang="ja-JP" altLang="en-US" sz="2200" dirty="0">
                <a:solidFill>
                  <a:schemeClr val="accent3">
                    <a:lumMod val="25000"/>
                  </a:schemeClr>
                </a:solidFill>
                <a:latin typeface="Abadi" panose="020B0604020104020204" pitchFamily="34" charset="0"/>
              </a:rPr>
              <a:t>である</a:t>
            </a:r>
          </a:p>
          <a:p>
            <a:pPr>
              <a:lnSpc>
                <a:spcPct val="100000"/>
              </a:lnSpc>
              <a:spcBef>
                <a:spcPts val="1400"/>
              </a:spcBef>
            </a:pPr>
            <a:r>
              <a:rPr lang="ja-JP" altLang="en-US" sz="2200" dirty="0">
                <a:solidFill>
                  <a:schemeClr val="accent3">
                    <a:lumMod val="25000"/>
                  </a:schemeClr>
                </a:solidFill>
                <a:latin typeface="Abadi" panose="020B0604020104020204" pitchFamily="34" charset="0"/>
              </a:rPr>
              <a:t>打ち上げ場所が</a:t>
            </a:r>
            <a:r>
              <a:rPr lang="en-US" altLang="ja-JP" sz="2200" dirty="0">
                <a:solidFill>
                  <a:schemeClr val="accent3">
                    <a:lumMod val="25000"/>
                  </a:schemeClr>
                </a:solidFill>
                <a:latin typeface="Abadi" panose="020B0604020104020204" pitchFamily="34" charset="0"/>
              </a:rPr>
              <a:t>KSC LC-9A</a:t>
            </a:r>
            <a:r>
              <a:rPr lang="ja-JP" altLang="en-US" sz="2200" dirty="0">
                <a:solidFill>
                  <a:schemeClr val="accent3">
                    <a:lumMod val="25000"/>
                  </a:schemeClr>
                </a:solidFill>
                <a:latin typeface="Abadi" panose="020B0604020104020204" pitchFamily="34" charset="0"/>
              </a:rPr>
              <a:t>の場合、成功率が高くなる</a:t>
            </a:r>
          </a:p>
          <a:p>
            <a:pPr>
              <a:lnSpc>
                <a:spcPct val="100000"/>
              </a:lnSpc>
              <a:spcBef>
                <a:spcPts val="1400"/>
              </a:spcBef>
            </a:pPr>
            <a:r>
              <a:rPr lang="ja-JP" altLang="en-US" sz="2200" dirty="0">
                <a:solidFill>
                  <a:schemeClr val="accent3">
                    <a:lumMod val="25000"/>
                  </a:schemeClr>
                </a:solidFill>
                <a:latin typeface="Abadi" panose="020B0604020104020204" pitchFamily="34" charset="0"/>
              </a:rPr>
              <a:t>ペイロード質量が</a:t>
            </a:r>
            <a:r>
              <a:rPr lang="en-US" altLang="ja-JP" sz="2200" dirty="0">
                <a:solidFill>
                  <a:schemeClr val="accent3">
                    <a:lumMod val="25000"/>
                  </a:schemeClr>
                </a:solidFill>
                <a:latin typeface="Abadi" panose="020B0604020104020204" pitchFamily="34" charset="0"/>
              </a:rPr>
              <a:t>5000kg</a:t>
            </a:r>
            <a:r>
              <a:rPr lang="ja-JP" altLang="en-US" sz="2200" dirty="0">
                <a:solidFill>
                  <a:schemeClr val="accent3">
                    <a:lumMod val="25000"/>
                  </a:schemeClr>
                </a:solidFill>
                <a:latin typeface="Abadi" panose="020B0604020104020204" pitchFamily="34" charset="0"/>
              </a:rPr>
              <a:t>未満の場合、ブースターバージョンの分類は</a:t>
            </a:r>
            <a:r>
              <a:rPr lang="en-US" altLang="ja-JP" sz="2200" dirty="0">
                <a:solidFill>
                  <a:schemeClr val="accent3">
                    <a:lumMod val="25000"/>
                  </a:schemeClr>
                </a:solidFill>
                <a:latin typeface="Abadi" panose="020B0604020104020204" pitchFamily="34" charset="0"/>
              </a:rPr>
              <a:t>FT</a:t>
            </a:r>
            <a:r>
              <a:rPr lang="ja-JP" altLang="en-US" sz="2200" dirty="0">
                <a:solidFill>
                  <a:schemeClr val="accent3">
                    <a:lumMod val="25000"/>
                  </a:schemeClr>
                </a:solidFill>
                <a:latin typeface="Abadi" panose="020B0604020104020204" pitchFamily="34" charset="0"/>
              </a:rPr>
              <a:t>とする</a:t>
            </a:r>
          </a:p>
          <a:p>
            <a:pPr>
              <a:lnSpc>
                <a:spcPct val="100000"/>
              </a:lnSpc>
              <a:spcBef>
                <a:spcPts val="1400"/>
              </a:spcBef>
            </a:pPr>
            <a:r>
              <a:rPr lang="ja-JP" altLang="en-US" sz="2200" dirty="0">
                <a:solidFill>
                  <a:schemeClr val="accent3">
                    <a:lumMod val="25000"/>
                  </a:schemeClr>
                </a:solidFill>
                <a:latin typeface="Abadi" panose="020B0604020104020204" pitchFamily="34" charset="0"/>
              </a:rPr>
              <a:t>分類精度が最も高いのは</a:t>
            </a:r>
            <a:r>
              <a:rPr lang="en-US" altLang="ja-JP" sz="2200" dirty="0" err="1">
                <a:solidFill>
                  <a:schemeClr val="accent3">
                    <a:lumMod val="25000"/>
                  </a:schemeClr>
                </a:solidFill>
                <a:latin typeface="Abadi" panose="020B0604020104020204" pitchFamily="34" charset="0"/>
              </a:rPr>
              <a:t>tree_cv</a:t>
            </a:r>
            <a:endParaRPr lang="en-US" altLang="ja-JP" sz="2200" dirty="0">
              <a:solidFill>
                <a:schemeClr val="accent3">
                  <a:lumMod val="25000"/>
                </a:schemeClr>
              </a:solidFill>
              <a:latin typeface="Abadi" panose="020B0604020104020204" pitchFamily="34" charset="0"/>
            </a:endParaRPr>
          </a:p>
          <a:p>
            <a:pPr>
              <a:lnSpc>
                <a:spcPct val="100000"/>
              </a:lnSpc>
              <a:spcBef>
                <a:spcPts val="1400"/>
              </a:spcBef>
            </a:pPr>
            <a:r>
              <a:rPr lang="ja-JP" altLang="en-US" sz="2200" dirty="0">
                <a:solidFill>
                  <a:schemeClr val="accent3">
                    <a:lumMod val="25000"/>
                  </a:schemeClr>
                </a:solidFill>
                <a:latin typeface="Abadi" panose="020B0604020104020204" pitchFamily="34" charset="0"/>
              </a:rPr>
              <a:t>混合行列では偽陰性は</a:t>
            </a:r>
            <a:r>
              <a:rPr lang="en-US" altLang="ja-JP" sz="2200" dirty="0">
                <a:solidFill>
                  <a:schemeClr val="accent3">
                    <a:lumMod val="25000"/>
                  </a:schemeClr>
                </a:solidFill>
                <a:latin typeface="Abadi" panose="020B0604020104020204" pitchFamily="34" charset="0"/>
              </a:rPr>
              <a:t>0</a:t>
            </a:r>
            <a:r>
              <a:rPr lang="ja-JP" altLang="en-US" sz="2200" dirty="0">
                <a:solidFill>
                  <a:schemeClr val="accent3">
                    <a:lumMod val="25000"/>
                  </a:schemeClr>
                </a:solidFill>
                <a:latin typeface="Abadi" panose="020B0604020104020204" pitchFamily="34" charset="0"/>
              </a:rPr>
              <a:t>なので信頼度は高い</a:t>
            </a:r>
            <a:endParaRPr lang="en-US" altLang="ja-JP"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34028" y="1408670"/>
            <a:ext cx="10624153" cy="50185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ja-JP" altLang="en-US" sz="2200" dirty="0">
                <a:solidFill>
                  <a:schemeClr val="accent3">
                    <a:lumMod val="25000"/>
                  </a:schemeClr>
                </a:solidFill>
                <a:latin typeface="Abadi" panose="020B0604020104020204" pitchFamily="34" charset="0"/>
              </a:rPr>
              <a:t>プロジェクトの背景と経緯</a:t>
            </a:r>
          </a:p>
          <a:p>
            <a:pPr marL="0" indent="0">
              <a:spcBef>
                <a:spcPts val="1400"/>
              </a:spcBef>
              <a:buNone/>
            </a:pPr>
            <a:r>
              <a:rPr lang="en-US" altLang="ja-JP" sz="2200" dirty="0">
                <a:solidFill>
                  <a:schemeClr val="accent3">
                    <a:lumMod val="25000"/>
                  </a:schemeClr>
                </a:solidFill>
                <a:latin typeface="Abadi" panose="020B0604020104020204" pitchFamily="34" charset="0"/>
              </a:rPr>
              <a:t>SpaceX</a:t>
            </a:r>
            <a:r>
              <a:rPr lang="ja-JP" altLang="en-US" sz="2200" dirty="0">
                <a:solidFill>
                  <a:schemeClr val="accent3">
                    <a:lumMod val="25000"/>
                  </a:schemeClr>
                </a:solidFill>
                <a:latin typeface="Abadi" panose="020B0604020104020204" pitchFamily="34" charset="0"/>
              </a:rPr>
              <a:t>社が多数の打ち上げを可能にする理由の</a:t>
            </a:r>
            <a:r>
              <a:rPr lang="en-US" altLang="ja-JP" sz="2200" dirty="0">
                <a:solidFill>
                  <a:schemeClr val="accent3">
                    <a:lumMod val="25000"/>
                  </a:schemeClr>
                </a:solidFill>
                <a:latin typeface="Abadi" panose="020B0604020104020204" pitchFamily="34" charset="0"/>
              </a:rPr>
              <a:t>1</a:t>
            </a:r>
            <a:r>
              <a:rPr lang="ja-JP" altLang="en-US" sz="2200" dirty="0">
                <a:solidFill>
                  <a:schemeClr val="accent3">
                    <a:lumMod val="25000"/>
                  </a:schemeClr>
                </a:solidFill>
                <a:latin typeface="Abadi" panose="020B0604020104020204" pitchFamily="34" charset="0"/>
              </a:rPr>
              <a:t>つは、ロケットの打ち上げ費用が比較的安価である</a:t>
            </a:r>
          </a:p>
          <a:p>
            <a:pPr marL="0" indent="0">
              <a:spcBef>
                <a:spcPts val="1400"/>
              </a:spcBef>
              <a:buNone/>
            </a:pPr>
            <a:r>
              <a:rPr lang="en-US" altLang="ja-JP" sz="2200" dirty="0">
                <a:solidFill>
                  <a:schemeClr val="accent3">
                    <a:lumMod val="25000"/>
                  </a:schemeClr>
                </a:solidFill>
                <a:latin typeface="Abadi" panose="020B0604020104020204" pitchFamily="34" charset="0"/>
              </a:rPr>
              <a:t>SpaceX</a:t>
            </a:r>
            <a:r>
              <a:rPr lang="ja-JP" altLang="en-US" sz="2200" dirty="0">
                <a:solidFill>
                  <a:schemeClr val="accent3">
                    <a:lumMod val="25000"/>
                  </a:schemeClr>
                </a:solidFill>
                <a:latin typeface="Abadi" panose="020B0604020104020204" pitchFamily="34" charset="0"/>
              </a:rPr>
              <a:t>のウェブサイトでは、</a:t>
            </a:r>
            <a:r>
              <a:rPr lang="en-US" altLang="ja-JP" sz="2200" dirty="0">
                <a:solidFill>
                  <a:schemeClr val="accent3">
                    <a:lumMod val="25000"/>
                  </a:schemeClr>
                </a:solidFill>
                <a:latin typeface="Abadi" panose="020B0604020104020204" pitchFamily="34" charset="0"/>
              </a:rPr>
              <a:t>Falcon 9</a:t>
            </a:r>
            <a:r>
              <a:rPr lang="ja-JP" altLang="en-US" sz="2200" dirty="0">
                <a:solidFill>
                  <a:schemeClr val="accent3">
                    <a:lumMod val="25000"/>
                  </a:schemeClr>
                </a:solidFill>
                <a:latin typeface="Abadi" panose="020B0604020104020204" pitchFamily="34" charset="0"/>
              </a:rPr>
              <a:t>ロケットの打ち上げ費用は</a:t>
            </a:r>
            <a:r>
              <a:rPr lang="en-US" altLang="ja-JP" sz="2200" dirty="0">
                <a:solidFill>
                  <a:schemeClr val="accent3">
                    <a:lumMod val="25000"/>
                  </a:schemeClr>
                </a:solidFill>
                <a:latin typeface="Abadi" panose="020B0604020104020204" pitchFamily="34" charset="0"/>
              </a:rPr>
              <a:t>6200</a:t>
            </a:r>
            <a:r>
              <a:rPr lang="ja-JP" altLang="en-US" sz="2200" dirty="0">
                <a:solidFill>
                  <a:schemeClr val="accent3">
                    <a:lumMod val="25000"/>
                  </a:schemeClr>
                </a:solidFill>
                <a:latin typeface="Abadi" panose="020B0604020104020204" pitchFamily="34" charset="0"/>
              </a:rPr>
              <a:t>万ドルと　　なっているが、他のプロバイダーではそれぞれ</a:t>
            </a:r>
            <a:r>
              <a:rPr lang="en-US" altLang="ja-JP" sz="2200" dirty="0">
                <a:solidFill>
                  <a:schemeClr val="accent3">
                    <a:lumMod val="25000"/>
                  </a:schemeClr>
                </a:solidFill>
                <a:latin typeface="Abadi" panose="020B0604020104020204" pitchFamily="34" charset="0"/>
              </a:rPr>
              <a:t>1</a:t>
            </a:r>
            <a:r>
              <a:rPr lang="ja-JP" altLang="en-US" sz="2200" dirty="0">
                <a:solidFill>
                  <a:schemeClr val="accent3">
                    <a:lumMod val="25000"/>
                  </a:schemeClr>
                </a:solidFill>
                <a:latin typeface="Abadi" panose="020B0604020104020204" pitchFamily="34" charset="0"/>
              </a:rPr>
              <a:t>億</a:t>
            </a:r>
            <a:r>
              <a:rPr lang="en-US" altLang="ja-JP" sz="2200" dirty="0">
                <a:solidFill>
                  <a:schemeClr val="accent3">
                    <a:lumMod val="25000"/>
                  </a:schemeClr>
                </a:solidFill>
                <a:latin typeface="Abadi" panose="020B0604020104020204" pitchFamily="34" charset="0"/>
              </a:rPr>
              <a:t>6500</a:t>
            </a:r>
            <a:r>
              <a:rPr lang="ja-JP" altLang="en-US" sz="2200" dirty="0">
                <a:solidFill>
                  <a:schemeClr val="accent3">
                    <a:lumMod val="25000"/>
                  </a:schemeClr>
                </a:solidFill>
                <a:latin typeface="Abadi" panose="020B0604020104020204" pitchFamily="34" charset="0"/>
              </a:rPr>
              <a:t>万ドル以上かかっている。これは</a:t>
            </a:r>
            <a:r>
              <a:rPr lang="en-US" altLang="ja-JP" sz="2200" dirty="0">
                <a:solidFill>
                  <a:schemeClr val="accent3">
                    <a:lumMod val="25000"/>
                  </a:schemeClr>
                </a:solidFill>
                <a:latin typeface="Abadi" panose="020B0604020104020204" pitchFamily="34" charset="0"/>
              </a:rPr>
              <a:t>SpaceX</a:t>
            </a:r>
            <a:r>
              <a:rPr lang="ja-JP" altLang="en-US" sz="2200" dirty="0">
                <a:solidFill>
                  <a:schemeClr val="accent3">
                    <a:lumMod val="25000"/>
                  </a:schemeClr>
                </a:solidFill>
                <a:latin typeface="Abadi" panose="020B0604020104020204" pitchFamily="34" charset="0"/>
              </a:rPr>
              <a:t>社が第</a:t>
            </a:r>
            <a:r>
              <a:rPr lang="en-US" altLang="ja-JP" sz="2200" dirty="0">
                <a:solidFill>
                  <a:schemeClr val="accent3">
                    <a:lumMod val="25000"/>
                  </a:schemeClr>
                </a:solidFill>
                <a:latin typeface="Abadi" panose="020B0604020104020204" pitchFamily="34" charset="0"/>
              </a:rPr>
              <a:t>1</a:t>
            </a:r>
            <a:r>
              <a:rPr lang="ja-JP" altLang="en-US" sz="2200" dirty="0">
                <a:solidFill>
                  <a:schemeClr val="accent3">
                    <a:lumMod val="25000"/>
                  </a:schemeClr>
                </a:solidFill>
                <a:latin typeface="Abadi" panose="020B0604020104020204" pitchFamily="34" charset="0"/>
              </a:rPr>
              <a:t>段を再利用できるため、打ち上げ費用が低くなっている。従って、第</a:t>
            </a:r>
            <a:r>
              <a:rPr lang="en-US" altLang="ja-JP" sz="2200" dirty="0">
                <a:solidFill>
                  <a:schemeClr val="accent3">
                    <a:lumMod val="25000"/>
                  </a:schemeClr>
                </a:solidFill>
                <a:latin typeface="Abadi" panose="020B0604020104020204" pitchFamily="34" charset="0"/>
              </a:rPr>
              <a:t>1</a:t>
            </a:r>
            <a:r>
              <a:rPr lang="ja-JP" altLang="en-US" sz="2200" dirty="0">
                <a:solidFill>
                  <a:schemeClr val="accent3">
                    <a:lumMod val="25000"/>
                  </a:schemeClr>
                </a:solidFill>
                <a:latin typeface="Abadi" panose="020B0604020104020204" pitchFamily="34" charset="0"/>
              </a:rPr>
              <a:t>段が着陸するかどうかを判断できれば、打ち上げのコストを判断することができる。</a:t>
            </a:r>
          </a:p>
          <a:p>
            <a:pPr>
              <a:spcBef>
                <a:spcPts val="1400"/>
              </a:spcBef>
            </a:pPr>
            <a:endParaRPr lang="ja-JP" altLang="en-US" sz="2200" dirty="0">
              <a:solidFill>
                <a:schemeClr val="accent3">
                  <a:lumMod val="25000"/>
                </a:schemeClr>
              </a:solidFill>
              <a:latin typeface="Abadi" panose="020B0604020104020204" pitchFamily="34" charset="0"/>
            </a:endParaRPr>
          </a:p>
          <a:p>
            <a:pPr>
              <a:spcBef>
                <a:spcPts val="1400"/>
              </a:spcBef>
            </a:pPr>
            <a:r>
              <a:rPr lang="ja-JP" altLang="en-US" sz="2200" dirty="0">
                <a:solidFill>
                  <a:schemeClr val="accent3">
                    <a:lumMod val="25000"/>
                  </a:schemeClr>
                </a:solidFill>
                <a:latin typeface="Abadi" panose="020B0604020104020204" pitchFamily="34" charset="0"/>
              </a:rPr>
              <a:t>解決したい問題</a:t>
            </a:r>
          </a:p>
          <a:p>
            <a:pPr marL="0" indent="0">
              <a:spcBef>
                <a:spcPts val="1400"/>
              </a:spcBef>
              <a:buNone/>
            </a:pPr>
            <a:r>
              <a:rPr lang="en-US" altLang="ja-JP" sz="2200" dirty="0">
                <a:solidFill>
                  <a:schemeClr val="accent3">
                    <a:lumMod val="25000"/>
                  </a:schemeClr>
                </a:solidFill>
                <a:latin typeface="Abadi" panose="020B0604020104020204" pitchFamily="34" charset="0"/>
              </a:rPr>
              <a:t>SpaceX</a:t>
            </a:r>
            <a:r>
              <a:rPr lang="ja-JP" altLang="en-US" sz="2200" dirty="0">
                <a:solidFill>
                  <a:schemeClr val="accent3">
                    <a:lumMod val="25000"/>
                  </a:schemeClr>
                </a:solidFill>
                <a:latin typeface="Abadi" panose="020B0604020104020204" pitchFamily="34" charset="0"/>
              </a:rPr>
              <a:t>社がロケットの第</a:t>
            </a:r>
            <a:r>
              <a:rPr lang="en-US" altLang="ja-JP" sz="2200" dirty="0">
                <a:solidFill>
                  <a:schemeClr val="accent3">
                    <a:lumMod val="25000"/>
                  </a:schemeClr>
                </a:solidFill>
                <a:latin typeface="Abadi" panose="020B0604020104020204" pitchFamily="34" charset="0"/>
              </a:rPr>
              <a:t>1</a:t>
            </a:r>
            <a:r>
              <a:rPr lang="ja-JP" altLang="en-US" sz="2200" dirty="0">
                <a:solidFill>
                  <a:schemeClr val="accent3">
                    <a:lumMod val="25000"/>
                  </a:schemeClr>
                </a:solidFill>
                <a:latin typeface="Abadi" panose="020B0604020104020204" pitchFamily="34" charset="0"/>
              </a:rPr>
              <a:t>段の着陸に成功するかどうかを、データを使って予測　する</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494271" y="1285102"/>
            <a:ext cx="10380558" cy="5507583"/>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ja-JP" altLang="en-US" sz="8800" dirty="0">
                <a:solidFill>
                  <a:schemeClr val="accent3">
                    <a:lumMod val="25000"/>
                  </a:schemeClr>
                </a:solidFill>
                <a:latin typeface="Abadi"/>
              </a:rPr>
              <a:t>データ収集の方法：</a:t>
            </a:r>
            <a:endParaRPr lang="en-US" altLang="ja-JP" sz="8800" dirty="0">
              <a:solidFill>
                <a:schemeClr val="accent3">
                  <a:lumMod val="25000"/>
                </a:schemeClr>
              </a:solidFill>
              <a:latin typeface="Abadi"/>
            </a:endParaRPr>
          </a:p>
          <a:p>
            <a:pPr marL="0" indent="0">
              <a:lnSpc>
                <a:spcPct val="120000"/>
              </a:lnSpc>
              <a:spcBef>
                <a:spcPts val="1400"/>
              </a:spcBef>
              <a:buNone/>
            </a:pPr>
            <a:r>
              <a:rPr lang="ja-JP" altLang="en-US" sz="8800" dirty="0">
                <a:solidFill>
                  <a:schemeClr val="accent3">
                    <a:lumMod val="25000"/>
                  </a:schemeClr>
                </a:solidFill>
                <a:latin typeface="Abadi"/>
              </a:rPr>
              <a:t>　・</a:t>
            </a:r>
            <a:r>
              <a:rPr lang="en-US" altLang="ja-JP" sz="8800" dirty="0">
                <a:solidFill>
                  <a:schemeClr val="accent3">
                    <a:lumMod val="25000"/>
                  </a:schemeClr>
                </a:solidFill>
                <a:latin typeface="Abadi"/>
              </a:rPr>
              <a:t>SpaceX REST</a:t>
            </a:r>
            <a:r>
              <a:rPr lang="ja-JP" altLang="en-US" sz="8800" dirty="0">
                <a:solidFill>
                  <a:schemeClr val="accent3">
                    <a:lumMod val="25000"/>
                  </a:schemeClr>
                </a:solidFill>
                <a:latin typeface="Abadi"/>
              </a:rPr>
              <a:t> </a:t>
            </a:r>
            <a:r>
              <a:rPr lang="en-US" altLang="ja-JP" sz="8800" dirty="0">
                <a:solidFill>
                  <a:schemeClr val="accent3">
                    <a:lumMod val="25000"/>
                  </a:schemeClr>
                </a:solidFill>
                <a:latin typeface="Abadi"/>
              </a:rPr>
              <a:t>API</a:t>
            </a:r>
          </a:p>
          <a:p>
            <a:pPr marL="0" indent="0">
              <a:lnSpc>
                <a:spcPct val="120000"/>
              </a:lnSpc>
              <a:spcBef>
                <a:spcPts val="1400"/>
              </a:spcBef>
              <a:buNone/>
            </a:pPr>
            <a:r>
              <a:rPr lang="ja-JP" altLang="en-US" sz="8800" dirty="0">
                <a:solidFill>
                  <a:schemeClr val="accent3">
                    <a:lumMod val="25000"/>
                  </a:schemeClr>
                </a:solidFill>
                <a:latin typeface="Abadi"/>
              </a:rPr>
              <a:t>　・</a:t>
            </a:r>
            <a:r>
              <a:rPr lang="en-US" altLang="ja-JP" sz="8800" dirty="0">
                <a:solidFill>
                  <a:schemeClr val="accent3">
                    <a:lumMod val="25000"/>
                  </a:schemeClr>
                </a:solidFill>
                <a:latin typeface="Abadi"/>
              </a:rPr>
              <a:t>Wikipedia</a:t>
            </a:r>
            <a:r>
              <a:rPr lang="ja-JP" altLang="en-US" sz="8800" dirty="0">
                <a:solidFill>
                  <a:schemeClr val="accent3">
                    <a:lumMod val="25000"/>
                  </a:schemeClr>
                </a:solidFill>
                <a:latin typeface="Abadi"/>
              </a:rPr>
              <a:t>からのウェブスクレイピング</a:t>
            </a:r>
          </a:p>
          <a:p>
            <a:pPr>
              <a:lnSpc>
                <a:spcPct val="120000"/>
              </a:lnSpc>
              <a:spcBef>
                <a:spcPts val="1400"/>
              </a:spcBef>
            </a:pPr>
            <a:r>
              <a:rPr lang="ja-JP" altLang="en-US" sz="8800" dirty="0">
                <a:solidFill>
                  <a:schemeClr val="accent3">
                    <a:lumMod val="25000"/>
                  </a:schemeClr>
                </a:solidFill>
                <a:latin typeface="Abadi"/>
              </a:rPr>
              <a:t>データラングリングの実行 </a:t>
            </a:r>
            <a:endParaRPr lang="en-US" altLang="ja-JP" sz="8800" dirty="0">
              <a:solidFill>
                <a:schemeClr val="accent3">
                  <a:lumMod val="25000"/>
                </a:schemeClr>
              </a:solidFill>
              <a:latin typeface="Abadi"/>
            </a:endParaRPr>
          </a:p>
          <a:p>
            <a:pPr marL="0" indent="0">
              <a:lnSpc>
                <a:spcPct val="120000"/>
              </a:lnSpc>
              <a:spcBef>
                <a:spcPts val="1400"/>
              </a:spcBef>
              <a:buNone/>
            </a:pPr>
            <a:r>
              <a:rPr lang="ja-JP" altLang="en-US" sz="8800" dirty="0">
                <a:solidFill>
                  <a:schemeClr val="accent3">
                    <a:lumMod val="25000"/>
                  </a:schemeClr>
                </a:solidFill>
                <a:latin typeface="Abadi"/>
              </a:rPr>
              <a:t>　・探索的データ解析（</a:t>
            </a:r>
            <a:r>
              <a:rPr lang="en-US" altLang="ja-JP" sz="8800" dirty="0">
                <a:solidFill>
                  <a:schemeClr val="accent3">
                    <a:lumMod val="25000"/>
                  </a:schemeClr>
                </a:solidFill>
                <a:latin typeface="Abadi"/>
              </a:rPr>
              <a:t>EDA</a:t>
            </a:r>
            <a:r>
              <a:rPr lang="ja-JP" altLang="en-US" sz="8800" dirty="0">
                <a:solidFill>
                  <a:schemeClr val="accent3">
                    <a:lumMod val="25000"/>
                  </a:schemeClr>
                </a:solidFill>
                <a:latin typeface="Abadi"/>
              </a:rPr>
              <a:t>）により、データからいくつかのパターンを見つ　</a:t>
            </a:r>
            <a:endParaRPr lang="en-US" altLang="ja-JP" sz="8800" dirty="0">
              <a:solidFill>
                <a:schemeClr val="accent3">
                  <a:lumMod val="25000"/>
                </a:schemeClr>
              </a:solidFill>
              <a:latin typeface="Abadi"/>
            </a:endParaRPr>
          </a:p>
          <a:p>
            <a:pPr marL="0" indent="0">
              <a:lnSpc>
                <a:spcPct val="120000"/>
              </a:lnSpc>
              <a:spcBef>
                <a:spcPts val="1400"/>
              </a:spcBef>
              <a:buNone/>
            </a:pPr>
            <a:r>
              <a:rPr lang="ja-JP" altLang="en-US" sz="8800" dirty="0">
                <a:solidFill>
                  <a:schemeClr val="accent3">
                    <a:lumMod val="25000"/>
                  </a:schemeClr>
                </a:solidFill>
                <a:latin typeface="Abadi"/>
              </a:rPr>
              <a:t>　　け、教師ありモデルをトレーニングするためのラベルを決定する。</a:t>
            </a:r>
            <a:endParaRPr lang="en-US" altLang="ja-JP" sz="8800" dirty="0">
              <a:solidFill>
                <a:schemeClr val="accent3">
                  <a:lumMod val="25000"/>
                </a:schemeClr>
              </a:solidFill>
              <a:latin typeface="Abadi"/>
            </a:endParaRPr>
          </a:p>
          <a:p>
            <a:pPr>
              <a:lnSpc>
                <a:spcPct val="120000"/>
              </a:lnSpc>
              <a:spcBef>
                <a:spcPts val="1400"/>
              </a:spcBef>
            </a:pPr>
            <a:r>
              <a:rPr lang="ja-JP" altLang="en-US" sz="8800" dirty="0">
                <a:solidFill>
                  <a:schemeClr val="accent3">
                    <a:lumMod val="25000"/>
                  </a:schemeClr>
                </a:solidFill>
                <a:latin typeface="Abadi"/>
              </a:rPr>
              <a:t>可視化と</a:t>
            </a:r>
            <a:r>
              <a:rPr lang="en-US" altLang="ja-JP" sz="8800" dirty="0">
                <a:solidFill>
                  <a:schemeClr val="accent3">
                    <a:lumMod val="25000"/>
                  </a:schemeClr>
                </a:solidFill>
                <a:latin typeface="Abadi"/>
              </a:rPr>
              <a:t>SQL</a:t>
            </a:r>
            <a:r>
              <a:rPr lang="ja-JP" altLang="en-US" sz="8800" dirty="0">
                <a:solidFill>
                  <a:schemeClr val="accent3">
                    <a:lumMod val="25000"/>
                  </a:schemeClr>
                </a:solidFill>
                <a:latin typeface="Abadi"/>
              </a:rPr>
              <a:t>を使用した探索的データ分析（</a:t>
            </a:r>
            <a:r>
              <a:rPr lang="en-US" altLang="ja-JP" sz="8800" dirty="0">
                <a:solidFill>
                  <a:schemeClr val="accent3">
                    <a:lumMod val="25000"/>
                  </a:schemeClr>
                </a:solidFill>
                <a:latin typeface="Abadi"/>
              </a:rPr>
              <a:t>EDA</a:t>
            </a:r>
            <a:r>
              <a:rPr lang="ja-JP" altLang="en-US" sz="8800" dirty="0">
                <a:solidFill>
                  <a:schemeClr val="accent3">
                    <a:lumMod val="25000"/>
                  </a:schemeClr>
                </a:solidFill>
                <a:latin typeface="Abadi"/>
              </a:rPr>
              <a:t>）の実行</a:t>
            </a:r>
            <a:endParaRPr lang="en-US" altLang="ja-JP" sz="8800" dirty="0">
              <a:solidFill>
                <a:schemeClr val="accent3">
                  <a:lumMod val="25000"/>
                </a:schemeClr>
              </a:solidFill>
              <a:latin typeface="Abadi"/>
            </a:endParaRPr>
          </a:p>
          <a:p>
            <a:pPr>
              <a:lnSpc>
                <a:spcPct val="120000"/>
              </a:lnSpc>
              <a:spcBef>
                <a:spcPts val="1400"/>
              </a:spcBef>
            </a:pPr>
            <a:r>
              <a:rPr lang="en-US" altLang="ja-JP" sz="8800" dirty="0">
                <a:solidFill>
                  <a:schemeClr val="accent3">
                    <a:lumMod val="25000"/>
                  </a:schemeClr>
                </a:solidFill>
                <a:latin typeface="Abadi"/>
              </a:rPr>
              <a:t>Folium</a:t>
            </a:r>
            <a:r>
              <a:rPr lang="ja-JP" altLang="en-US" sz="8800" dirty="0">
                <a:solidFill>
                  <a:schemeClr val="accent3">
                    <a:lumMod val="25000"/>
                  </a:schemeClr>
                </a:solidFill>
                <a:latin typeface="Abadi"/>
              </a:rPr>
              <a:t>と</a:t>
            </a:r>
            <a:r>
              <a:rPr lang="en-US" altLang="ja-JP" sz="8800" dirty="0" err="1">
                <a:solidFill>
                  <a:schemeClr val="accent3">
                    <a:lumMod val="25000"/>
                  </a:schemeClr>
                </a:solidFill>
                <a:latin typeface="Abadi"/>
              </a:rPr>
              <a:t>Plotly</a:t>
            </a:r>
            <a:r>
              <a:rPr lang="en-US" altLang="ja-JP" sz="8800" dirty="0">
                <a:solidFill>
                  <a:schemeClr val="accent3">
                    <a:lumMod val="25000"/>
                  </a:schemeClr>
                </a:solidFill>
                <a:latin typeface="Abadi"/>
              </a:rPr>
              <a:t> Dash</a:t>
            </a:r>
            <a:r>
              <a:rPr lang="ja-JP" altLang="en-US" sz="8800" dirty="0">
                <a:solidFill>
                  <a:schemeClr val="accent3">
                    <a:lumMod val="25000"/>
                  </a:schemeClr>
                </a:solidFill>
                <a:latin typeface="Abadi"/>
              </a:rPr>
              <a:t>を使用したインタラクティブなビジュアル分析の実行</a:t>
            </a:r>
            <a:endParaRPr lang="en-US" altLang="ja-JP" sz="8800" dirty="0">
              <a:solidFill>
                <a:schemeClr val="accent3">
                  <a:lumMod val="25000"/>
                </a:schemeClr>
              </a:solidFill>
              <a:latin typeface="Abadi"/>
            </a:endParaRPr>
          </a:p>
          <a:p>
            <a:pPr>
              <a:lnSpc>
                <a:spcPct val="120000"/>
              </a:lnSpc>
              <a:spcBef>
                <a:spcPts val="1400"/>
              </a:spcBef>
            </a:pPr>
            <a:r>
              <a:rPr lang="ja-JP" altLang="en-US" sz="8800" dirty="0">
                <a:solidFill>
                  <a:schemeClr val="accent3">
                    <a:lumMod val="25000"/>
                  </a:schemeClr>
                </a:solidFill>
                <a:latin typeface="Abadi"/>
              </a:rPr>
              <a:t>分類モデルを使った予測分析の実行</a:t>
            </a:r>
            <a:endParaRPr lang="en-US" altLang="ja-JP" sz="8800" dirty="0">
              <a:solidFill>
                <a:schemeClr val="accent3">
                  <a:lumMod val="25000"/>
                </a:schemeClr>
              </a:solidFill>
              <a:latin typeface="Abadi"/>
            </a:endParaRPr>
          </a:p>
          <a:p>
            <a:pPr marL="0" indent="0">
              <a:lnSpc>
                <a:spcPct val="120000"/>
              </a:lnSpc>
              <a:spcBef>
                <a:spcPts val="1400"/>
              </a:spcBef>
              <a:buNone/>
            </a:pPr>
            <a:r>
              <a:rPr lang="ja-JP" altLang="en-US" sz="8800" dirty="0">
                <a:solidFill>
                  <a:schemeClr val="accent3">
                    <a:lumMod val="25000"/>
                  </a:schemeClr>
                </a:solidFill>
                <a:latin typeface="Abadi"/>
              </a:rPr>
              <a:t>　　・</a:t>
            </a:r>
            <a:r>
              <a:rPr lang="en-US" altLang="ja-JP" sz="8800" dirty="0">
                <a:solidFill>
                  <a:schemeClr val="accent3">
                    <a:lumMod val="25000"/>
                  </a:schemeClr>
                </a:solidFill>
                <a:latin typeface="Abadi"/>
              </a:rPr>
              <a:t>SVM</a:t>
            </a:r>
            <a:r>
              <a:rPr lang="ja-JP" altLang="en-US" sz="8800" dirty="0">
                <a:solidFill>
                  <a:schemeClr val="accent3">
                    <a:lumMod val="25000"/>
                  </a:schemeClr>
                </a:solidFill>
                <a:latin typeface="Abadi"/>
              </a:rPr>
              <a:t>，分類木，ロジスティック回帰に最適なハイパーパラメータを探す</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ja-JP" altLang="en-US" sz="2200" dirty="0">
                <a:solidFill>
                  <a:schemeClr val="accent3">
                    <a:lumMod val="25000"/>
                  </a:schemeClr>
                </a:solidFill>
                <a:latin typeface="Abadi" panose="020B0604020104020204" pitchFamily="34" charset="0"/>
              </a:rPr>
              <a:t>データセットの収集方法 </a:t>
            </a:r>
            <a:r>
              <a:rPr lang="en-US" altLang="ja-JP" sz="2200" dirty="0">
                <a:solidFill>
                  <a:schemeClr val="accent3">
                    <a:lumMod val="25000"/>
                  </a:schemeClr>
                </a:solidFill>
                <a:latin typeface="Abadi" panose="020B0604020104020204" pitchFamily="34" charset="0"/>
              </a:rPr>
              <a:t>SpaceX Reset API</a:t>
            </a:r>
            <a:r>
              <a:rPr lang="ja-JP" altLang="en-US" sz="2200" dirty="0">
                <a:solidFill>
                  <a:schemeClr val="accent3">
                    <a:lumMod val="25000"/>
                  </a:schemeClr>
                </a:solidFill>
                <a:latin typeface="Abadi" panose="020B0604020104020204" pitchFamily="34" charset="0"/>
              </a:rPr>
              <a:t>と</a:t>
            </a:r>
            <a:r>
              <a:rPr lang="en-US" altLang="ja-JP" sz="2200" dirty="0">
                <a:solidFill>
                  <a:schemeClr val="accent3">
                    <a:lumMod val="25000"/>
                  </a:schemeClr>
                </a:solidFill>
                <a:latin typeface="Abadi" panose="020B0604020104020204" pitchFamily="34" charset="0"/>
              </a:rPr>
              <a:t>Wikipedia</a:t>
            </a:r>
            <a:r>
              <a:rPr lang="ja-JP" altLang="en-US" sz="2200" dirty="0">
                <a:solidFill>
                  <a:schemeClr val="accent3">
                    <a:lumMod val="25000"/>
                  </a:schemeClr>
                </a:solidFill>
                <a:latin typeface="Abadi" panose="020B0604020104020204" pitchFamily="34" charset="0"/>
              </a:rPr>
              <a:t>の</a:t>
            </a:r>
            <a:r>
              <a:rPr lang="en-US" altLang="ja-JP" sz="2200" dirty="0">
                <a:solidFill>
                  <a:schemeClr val="accent3">
                    <a:lumMod val="25000"/>
                  </a:schemeClr>
                </a:solidFill>
                <a:latin typeface="Abadi" panose="020B0604020104020204" pitchFamily="34" charset="0"/>
              </a:rPr>
              <a:t>Web Scraping</a:t>
            </a:r>
            <a:r>
              <a:rPr lang="ja-JP" altLang="en-US" sz="2200" dirty="0">
                <a:solidFill>
                  <a:schemeClr val="accent3">
                    <a:lumMod val="25000"/>
                  </a:schemeClr>
                </a:solidFill>
                <a:latin typeface="Abadi" panose="020B0604020104020204" pitchFamily="34" charset="0"/>
              </a:rPr>
              <a:t>からデータを収集する。</a:t>
            </a:r>
            <a:endParaRPr lang="en-US" altLang="ja-JP"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正方形/長方形 1">
            <a:extLst>
              <a:ext uri="{FF2B5EF4-FFF2-40B4-BE49-F238E27FC236}">
                <a16:creationId xmlns:a16="http://schemas.microsoft.com/office/drawing/2014/main" id="{E5E28176-EB73-DDFA-2DE0-C9EC8767839B}"/>
              </a:ext>
            </a:extLst>
          </p:cNvPr>
          <p:cNvSpPr/>
          <p:nvPr/>
        </p:nvSpPr>
        <p:spPr>
          <a:xfrm>
            <a:off x="906389" y="2982119"/>
            <a:ext cx="2743200"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SpaceX reset API</a:t>
            </a:r>
            <a:endParaRPr kumimoji="1" lang="ja-JP" altLang="en-US" dirty="0">
              <a:solidFill>
                <a:schemeClr val="tx1"/>
              </a:solidFill>
            </a:endParaRPr>
          </a:p>
        </p:txBody>
      </p:sp>
      <p:sp>
        <p:nvSpPr>
          <p:cNvPr id="3" name="正方形/長方形 2">
            <a:extLst>
              <a:ext uri="{FF2B5EF4-FFF2-40B4-BE49-F238E27FC236}">
                <a16:creationId xmlns:a16="http://schemas.microsoft.com/office/drawing/2014/main" id="{E4D34E11-002E-74A6-869F-47231802E160}"/>
              </a:ext>
            </a:extLst>
          </p:cNvPr>
          <p:cNvSpPr/>
          <p:nvPr/>
        </p:nvSpPr>
        <p:spPr>
          <a:xfrm>
            <a:off x="4508690" y="3014175"/>
            <a:ext cx="2752726"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レスポンス内容を</a:t>
            </a:r>
            <a:r>
              <a:rPr kumimoji="1" lang="en-US" altLang="ja-JP" dirty="0" err="1">
                <a:solidFill>
                  <a:schemeClr val="tx1"/>
                </a:solidFill>
              </a:rPr>
              <a:t>Json</a:t>
            </a:r>
            <a:r>
              <a:rPr kumimoji="1" lang="ja-JP" altLang="en-US" dirty="0">
                <a:solidFill>
                  <a:schemeClr val="tx1"/>
                </a:solidFill>
              </a:rPr>
              <a:t>としてデコードする</a:t>
            </a:r>
          </a:p>
        </p:txBody>
      </p:sp>
      <p:sp>
        <p:nvSpPr>
          <p:cNvPr id="4" name="正方形/長方形 3">
            <a:extLst>
              <a:ext uri="{FF2B5EF4-FFF2-40B4-BE49-F238E27FC236}">
                <a16:creationId xmlns:a16="http://schemas.microsoft.com/office/drawing/2014/main" id="{4518376C-7C2C-B28E-9B81-9F472459E84B}"/>
              </a:ext>
            </a:extLst>
          </p:cNvPr>
          <p:cNvSpPr/>
          <p:nvPr/>
        </p:nvSpPr>
        <p:spPr>
          <a:xfrm>
            <a:off x="8120518" y="3031925"/>
            <a:ext cx="2752726"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 Pandas</a:t>
            </a:r>
            <a:r>
              <a:rPr kumimoji="1" lang="ja-JP" altLang="en-US" dirty="0">
                <a:solidFill>
                  <a:schemeClr val="tx1"/>
                </a:solidFill>
              </a:rPr>
              <a:t>のデータフレームに変換する</a:t>
            </a:r>
          </a:p>
        </p:txBody>
      </p:sp>
      <p:sp>
        <p:nvSpPr>
          <p:cNvPr id="7" name="正方形/長方形 6">
            <a:extLst>
              <a:ext uri="{FF2B5EF4-FFF2-40B4-BE49-F238E27FC236}">
                <a16:creationId xmlns:a16="http://schemas.microsoft.com/office/drawing/2014/main" id="{51E1126A-FFFB-E5C2-2D20-FB2058DD6609}"/>
              </a:ext>
            </a:extLst>
          </p:cNvPr>
          <p:cNvSpPr/>
          <p:nvPr/>
        </p:nvSpPr>
        <p:spPr>
          <a:xfrm>
            <a:off x="8120518" y="4954705"/>
            <a:ext cx="2752726"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起動した</a:t>
            </a:r>
            <a:r>
              <a:rPr kumimoji="1" lang="en-US" altLang="ja-JP" dirty="0">
                <a:solidFill>
                  <a:schemeClr val="tx1"/>
                </a:solidFill>
              </a:rPr>
              <a:t>HTML</a:t>
            </a:r>
            <a:r>
              <a:rPr kumimoji="1" lang="ja-JP" altLang="en-US" dirty="0">
                <a:solidFill>
                  <a:schemeClr val="tx1"/>
                </a:solidFill>
              </a:rPr>
              <a:t>テーブルを解析してデータフレームを作成する</a:t>
            </a:r>
          </a:p>
        </p:txBody>
      </p:sp>
      <p:sp>
        <p:nvSpPr>
          <p:cNvPr id="8" name="正方形/長方形 7">
            <a:extLst>
              <a:ext uri="{FF2B5EF4-FFF2-40B4-BE49-F238E27FC236}">
                <a16:creationId xmlns:a16="http://schemas.microsoft.com/office/drawing/2014/main" id="{90C31CC7-3BD7-F00F-FE93-19CE1FC2EF46}"/>
              </a:ext>
            </a:extLst>
          </p:cNvPr>
          <p:cNvSpPr/>
          <p:nvPr/>
        </p:nvSpPr>
        <p:spPr>
          <a:xfrm>
            <a:off x="4508690" y="4959062"/>
            <a:ext cx="2752726"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a:solidFill>
                  <a:schemeClr val="tx1"/>
                </a:solidFill>
              </a:rPr>
              <a:t>beautifulsoup</a:t>
            </a:r>
            <a:r>
              <a:rPr kumimoji="1" lang="ja-JP" altLang="en-US" dirty="0">
                <a:solidFill>
                  <a:schemeClr val="tx1"/>
                </a:solidFill>
              </a:rPr>
              <a:t>を使って</a:t>
            </a:r>
            <a:r>
              <a:rPr kumimoji="1" lang="en-US" altLang="ja-JP" dirty="0">
                <a:solidFill>
                  <a:schemeClr val="tx1"/>
                </a:solidFill>
              </a:rPr>
              <a:t>HTML</a:t>
            </a:r>
            <a:r>
              <a:rPr kumimoji="1" lang="ja-JP" altLang="en-US" dirty="0">
                <a:solidFill>
                  <a:schemeClr val="tx1"/>
                </a:solidFill>
              </a:rPr>
              <a:t>のテーブルヘッダからカラム名</a:t>
            </a:r>
            <a:r>
              <a:rPr kumimoji="1" lang="en-US" altLang="ja-JP" dirty="0">
                <a:solidFill>
                  <a:schemeClr val="tx1"/>
                </a:solidFill>
              </a:rPr>
              <a:t>/</a:t>
            </a:r>
            <a:r>
              <a:rPr kumimoji="1" lang="ja-JP" altLang="en-US" dirty="0">
                <a:solidFill>
                  <a:schemeClr val="tx1"/>
                </a:solidFill>
              </a:rPr>
              <a:t>変数名を取り出す</a:t>
            </a:r>
          </a:p>
        </p:txBody>
      </p:sp>
      <p:sp>
        <p:nvSpPr>
          <p:cNvPr id="9" name="正方形/長方形 8">
            <a:extLst>
              <a:ext uri="{FF2B5EF4-FFF2-40B4-BE49-F238E27FC236}">
                <a16:creationId xmlns:a16="http://schemas.microsoft.com/office/drawing/2014/main" id="{4D0D6EB1-37FE-6944-352E-09E6D36EF890}"/>
              </a:ext>
            </a:extLst>
          </p:cNvPr>
          <p:cNvSpPr/>
          <p:nvPr/>
        </p:nvSpPr>
        <p:spPr>
          <a:xfrm>
            <a:off x="906389" y="4896761"/>
            <a:ext cx="2752726"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HTTP GET</a:t>
            </a:r>
            <a:r>
              <a:rPr kumimoji="1" lang="ja-JP" altLang="en-US" dirty="0">
                <a:solidFill>
                  <a:schemeClr val="tx1"/>
                </a:solidFill>
              </a:rPr>
              <a:t>メソッドで</a:t>
            </a:r>
            <a:r>
              <a:rPr kumimoji="1" lang="en-US" altLang="ja-JP" dirty="0">
                <a:solidFill>
                  <a:schemeClr val="tx1"/>
                </a:solidFill>
              </a:rPr>
              <a:t>Falcon9 Launch HTML</a:t>
            </a:r>
            <a:r>
              <a:rPr kumimoji="1" lang="ja-JP" altLang="en-US" dirty="0">
                <a:solidFill>
                  <a:schemeClr val="tx1"/>
                </a:solidFill>
              </a:rPr>
              <a:t>ページを要求し、</a:t>
            </a:r>
            <a:r>
              <a:rPr kumimoji="1" lang="en-US" altLang="ja-JP" dirty="0">
                <a:solidFill>
                  <a:schemeClr val="tx1"/>
                </a:solidFill>
              </a:rPr>
              <a:t>HTTP</a:t>
            </a:r>
            <a:r>
              <a:rPr kumimoji="1" lang="ja-JP" altLang="en-US" dirty="0">
                <a:solidFill>
                  <a:schemeClr val="tx1"/>
                </a:solidFill>
              </a:rPr>
              <a:t>レスポンスとして</a:t>
            </a:r>
          </a:p>
        </p:txBody>
      </p:sp>
      <p:cxnSp>
        <p:nvCxnSpPr>
          <p:cNvPr id="10" name="直線矢印コネクタ 9">
            <a:extLst>
              <a:ext uri="{FF2B5EF4-FFF2-40B4-BE49-F238E27FC236}">
                <a16:creationId xmlns:a16="http://schemas.microsoft.com/office/drawing/2014/main" id="{3312C572-DD14-51D3-A154-280214A1E252}"/>
              </a:ext>
            </a:extLst>
          </p:cNvPr>
          <p:cNvCxnSpPr/>
          <p:nvPr/>
        </p:nvCxnSpPr>
        <p:spPr>
          <a:xfrm>
            <a:off x="7500718" y="5555573"/>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9171E942-837E-CC5A-D64D-94EEBB028F18}"/>
              </a:ext>
            </a:extLst>
          </p:cNvPr>
          <p:cNvCxnSpPr/>
          <p:nvPr/>
        </p:nvCxnSpPr>
        <p:spPr>
          <a:xfrm>
            <a:off x="3833593" y="5491956"/>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1AADAF4A-4966-B0D6-8A81-50E2837FD1B6}"/>
              </a:ext>
            </a:extLst>
          </p:cNvPr>
          <p:cNvCxnSpPr/>
          <p:nvPr/>
        </p:nvCxnSpPr>
        <p:spPr>
          <a:xfrm>
            <a:off x="3747868" y="3685687"/>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69B834D1-1BAE-2E87-3AD7-D7F5F56CBEF1}"/>
              </a:ext>
            </a:extLst>
          </p:cNvPr>
          <p:cNvCxnSpPr/>
          <p:nvPr/>
        </p:nvCxnSpPr>
        <p:spPr>
          <a:xfrm>
            <a:off x="7434043" y="3748393"/>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Slide Number Placeholder 5">
            <a:extLst>
              <a:ext uri="{FF2B5EF4-FFF2-40B4-BE49-F238E27FC236}">
                <a16:creationId xmlns:a16="http://schemas.microsoft.com/office/drawing/2014/main" id="{57F5862B-C49C-BC7C-1167-F6F6C4D311E1}"/>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8</a:t>
            </a:fld>
            <a:endParaRPr lang="en-US"/>
          </a:p>
        </p:txBody>
      </p:sp>
      <p:sp>
        <p:nvSpPr>
          <p:cNvPr id="7" name="正方形/長方形 6">
            <a:extLst>
              <a:ext uri="{FF2B5EF4-FFF2-40B4-BE49-F238E27FC236}">
                <a16:creationId xmlns:a16="http://schemas.microsoft.com/office/drawing/2014/main" id="{EFF6AA96-DFCB-7329-14B1-97426CF36A08}"/>
              </a:ext>
            </a:extLst>
          </p:cNvPr>
          <p:cNvSpPr/>
          <p:nvPr/>
        </p:nvSpPr>
        <p:spPr>
          <a:xfrm>
            <a:off x="909962" y="2340463"/>
            <a:ext cx="2568369" cy="135841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SpaceX reset API</a:t>
            </a:r>
            <a:endParaRPr kumimoji="1" lang="ja-JP" altLang="en-US" dirty="0">
              <a:solidFill>
                <a:schemeClr val="tx1"/>
              </a:solidFill>
            </a:endParaRPr>
          </a:p>
        </p:txBody>
      </p:sp>
      <p:cxnSp>
        <p:nvCxnSpPr>
          <p:cNvPr id="8" name="直線矢印コネクタ 7">
            <a:extLst>
              <a:ext uri="{FF2B5EF4-FFF2-40B4-BE49-F238E27FC236}">
                <a16:creationId xmlns:a16="http://schemas.microsoft.com/office/drawing/2014/main" id="{84FCC965-9BE9-9D6D-3E5C-309E9895BD8D}"/>
              </a:ext>
            </a:extLst>
          </p:cNvPr>
          <p:cNvCxnSpPr/>
          <p:nvPr/>
        </p:nvCxnSpPr>
        <p:spPr>
          <a:xfrm>
            <a:off x="3751441" y="3044031"/>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9" name="正方形/長方形 8">
            <a:extLst>
              <a:ext uri="{FF2B5EF4-FFF2-40B4-BE49-F238E27FC236}">
                <a16:creationId xmlns:a16="http://schemas.microsoft.com/office/drawing/2014/main" id="{01D3730A-4AF8-3B94-ACBF-C95D021B0018}"/>
              </a:ext>
            </a:extLst>
          </p:cNvPr>
          <p:cNvSpPr/>
          <p:nvPr/>
        </p:nvSpPr>
        <p:spPr>
          <a:xfrm>
            <a:off x="4462932" y="4341810"/>
            <a:ext cx="2743200"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i="0" dirty="0">
                <a:solidFill>
                  <a:schemeClr val="tx1"/>
                </a:solidFill>
                <a:effectLst/>
                <a:latin typeface="-apple-system"/>
              </a:rPr>
              <a:t>欠落値への対処</a:t>
            </a:r>
            <a:endParaRPr lang="en-US" altLang="ja-JP" i="0" dirty="0">
              <a:solidFill>
                <a:schemeClr val="tx1"/>
              </a:solidFill>
              <a:effectLst/>
              <a:latin typeface="-apple-system"/>
            </a:endParaRPr>
          </a:p>
        </p:txBody>
      </p:sp>
      <p:sp>
        <p:nvSpPr>
          <p:cNvPr id="10" name="正方形/長方形 9">
            <a:extLst>
              <a:ext uri="{FF2B5EF4-FFF2-40B4-BE49-F238E27FC236}">
                <a16:creationId xmlns:a16="http://schemas.microsoft.com/office/drawing/2014/main" id="{EA04C654-1E5D-3CF9-C23C-7AA9EFF05924}"/>
              </a:ext>
            </a:extLst>
          </p:cNvPr>
          <p:cNvSpPr/>
          <p:nvPr/>
        </p:nvSpPr>
        <p:spPr>
          <a:xfrm>
            <a:off x="906389" y="4334669"/>
            <a:ext cx="2743200"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Falcon 9</a:t>
            </a:r>
            <a:r>
              <a:rPr kumimoji="1" lang="ja-JP" altLang="en-US" dirty="0">
                <a:solidFill>
                  <a:schemeClr val="tx1"/>
                </a:solidFill>
              </a:rPr>
              <a:t>の打上げのみを含むようにデータフレームをフィルタリング</a:t>
            </a:r>
          </a:p>
        </p:txBody>
      </p:sp>
      <p:cxnSp>
        <p:nvCxnSpPr>
          <p:cNvPr id="11" name="直線矢印コネクタ 10">
            <a:extLst>
              <a:ext uri="{FF2B5EF4-FFF2-40B4-BE49-F238E27FC236}">
                <a16:creationId xmlns:a16="http://schemas.microsoft.com/office/drawing/2014/main" id="{C7476AA8-2EFF-5047-036A-8943A94B7E39}"/>
              </a:ext>
            </a:extLst>
          </p:cNvPr>
          <p:cNvCxnSpPr/>
          <p:nvPr/>
        </p:nvCxnSpPr>
        <p:spPr>
          <a:xfrm>
            <a:off x="7413738" y="5013322"/>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2" name="正方形/長方形 11">
            <a:extLst>
              <a:ext uri="{FF2B5EF4-FFF2-40B4-BE49-F238E27FC236}">
                <a16:creationId xmlns:a16="http://schemas.microsoft.com/office/drawing/2014/main" id="{7CEB3A27-172A-4A93-2D5E-77395D7EBD2E}"/>
              </a:ext>
            </a:extLst>
          </p:cNvPr>
          <p:cNvSpPr/>
          <p:nvPr/>
        </p:nvSpPr>
        <p:spPr>
          <a:xfrm>
            <a:off x="4460641" y="2355853"/>
            <a:ext cx="2743200"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レスポンス内容を</a:t>
            </a:r>
            <a:r>
              <a:rPr kumimoji="1" lang="en-US" altLang="ja-JP" dirty="0" err="1">
                <a:solidFill>
                  <a:schemeClr val="tx1"/>
                </a:solidFill>
              </a:rPr>
              <a:t>Json</a:t>
            </a:r>
            <a:r>
              <a:rPr kumimoji="1" lang="ja-JP" altLang="en-US" dirty="0">
                <a:solidFill>
                  <a:schemeClr val="tx1"/>
                </a:solidFill>
              </a:rPr>
              <a:t>としてデコードする</a:t>
            </a:r>
          </a:p>
        </p:txBody>
      </p:sp>
      <p:cxnSp>
        <p:nvCxnSpPr>
          <p:cNvPr id="13" name="直線矢印コネクタ 12">
            <a:extLst>
              <a:ext uri="{FF2B5EF4-FFF2-40B4-BE49-F238E27FC236}">
                <a16:creationId xmlns:a16="http://schemas.microsoft.com/office/drawing/2014/main" id="{4628BC4A-2A6E-7664-D708-61988E67CDCA}"/>
              </a:ext>
            </a:extLst>
          </p:cNvPr>
          <p:cNvCxnSpPr/>
          <p:nvPr/>
        </p:nvCxnSpPr>
        <p:spPr>
          <a:xfrm>
            <a:off x="269584" y="5091906"/>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ADECFA0B-A500-A074-2ED1-8F5D999D5278}"/>
              </a:ext>
            </a:extLst>
          </p:cNvPr>
          <p:cNvCxnSpPr/>
          <p:nvPr/>
        </p:nvCxnSpPr>
        <p:spPr>
          <a:xfrm>
            <a:off x="7332841" y="3120231"/>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5" name="正方形/長方形 14">
            <a:extLst>
              <a:ext uri="{FF2B5EF4-FFF2-40B4-BE49-F238E27FC236}">
                <a16:creationId xmlns:a16="http://schemas.microsoft.com/office/drawing/2014/main" id="{9578AC8D-A2E5-5EF6-91D9-C3410082C9C3}"/>
              </a:ext>
            </a:extLst>
          </p:cNvPr>
          <p:cNvSpPr/>
          <p:nvPr/>
        </p:nvSpPr>
        <p:spPr>
          <a:xfrm>
            <a:off x="8063863" y="4347060"/>
            <a:ext cx="2743200"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i="0" dirty="0">
                <a:solidFill>
                  <a:schemeClr val="tx1"/>
                </a:solidFill>
                <a:effectLst/>
                <a:latin typeface="-apple-system"/>
              </a:rPr>
              <a:t>データラングリング</a:t>
            </a:r>
            <a:endParaRPr kumimoji="1" lang="ja-JP" altLang="en-US" dirty="0">
              <a:solidFill>
                <a:schemeClr val="tx1"/>
              </a:solidFill>
            </a:endParaRPr>
          </a:p>
        </p:txBody>
      </p:sp>
      <p:cxnSp>
        <p:nvCxnSpPr>
          <p:cNvPr id="16" name="直線矢印コネクタ 15">
            <a:extLst>
              <a:ext uri="{FF2B5EF4-FFF2-40B4-BE49-F238E27FC236}">
                <a16:creationId xmlns:a16="http://schemas.microsoft.com/office/drawing/2014/main" id="{726CD00E-4D48-4C54-7AD1-488D15F03F30}"/>
              </a:ext>
            </a:extLst>
          </p:cNvPr>
          <p:cNvCxnSpPr/>
          <p:nvPr/>
        </p:nvCxnSpPr>
        <p:spPr>
          <a:xfrm>
            <a:off x="3804241" y="4939018"/>
            <a:ext cx="5040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7" name="正方形/長方形 16">
            <a:extLst>
              <a:ext uri="{FF2B5EF4-FFF2-40B4-BE49-F238E27FC236}">
                <a16:creationId xmlns:a16="http://schemas.microsoft.com/office/drawing/2014/main" id="{0398DF84-A2BF-D844-1E2B-7438C61EDB5C}"/>
              </a:ext>
            </a:extLst>
          </p:cNvPr>
          <p:cNvSpPr/>
          <p:nvPr/>
        </p:nvSpPr>
        <p:spPr>
          <a:xfrm>
            <a:off x="7917738" y="2310606"/>
            <a:ext cx="2743200" cy="134302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 Pandas</a:t>
            </a:r>
            <a:r>
              <a:rPr kumimoji="1" lang="ja-JP" altLang="en-US" dirty="0">
                <a:solidFill>
                  <a:schemeClr val="tx1"/>
                </a:solidFill>
              </a:rPr>
              <a:t>のデータフレームに変換する</a:t>
            </a:r>
          </a:p>
        </p:txBody>
      </p:sp>
      <p:sp>
        <p:nvSpPr>
          <p:cNvPr id="19" name="テキスト ボックス 18">
            <a:extLst>
              <a:ext uri="{FF2B5EF4-FFF2-40B4-BE49-F238E27FC236}">
                <a16:creationId xmlns:a16="http://schemas.microsoft.com/office/drawing/2014/main" id="{D855892A-8E07-F2CC-62D6-00188709D72C}"/>
              </a:ext>
            </a:extLst>
          </p:cNvPr>
          <p:cNvSpPr txBox="1"/>
          <p:nvPr/>
        </p:nvSpPr>
        <p:spPr>
          <a:xfrm>
            <a:off x="815939" y="1634111"/>
            <a:ext cx="10041697" cy="369332"/>
          </a:xfrm>
          <a:prstGeom prst="rect">
            <a:avLst/>
          </a:prstGeom>
          <a:noFill/>
        </p:spPr>
        <p:txBody>
          <a:bodyPr wrap="square">
            <a:spAutoFit/>
          </a:bodyPr>
          <a:lstStyle/>
          <a:p>
            <a:pPr>
              <a:lnSpc>
                <a:spcPct val="100000"/>
              </a:lnSpc>
              <a:spcBef>
                <a:spcPts val="1400"/>
              </a:spcBef>
            </a:pPr>
            <a:r>
              <a:rPr lang="ja-JP" altLang="en-US" sz="1800" dirty="0">
                <a:solidFill>
                  <a:schemeClr val="accent3">
                    <a:lumMod val="25000"/>
                  </a:schemeClr>
                </a:solidFill>
                <a:latin typeface="Abadi" panose="020B0604020104020204" pitchFamily="34" charset="0"/>
              </a:rPr>
              <a:t>データセットの収集方法 </a:t>
            </a:r>
            <a:r>
              <a:rPr lang="en-US" altLang="ja-JP" sz="1800" dirty="0">
                <a:solidFill>
                  <a:schemeClr val="accent3">
                    <a:lumMod val="25000"/>
                  </a:schemeClr>
                </a:solidFill>
                <a:latin typeface="Abadi" panose="020B0604020104020204" pitchFamily="34" charset="0"/>
              </a:rPr>
              <a:t>SpaceX Reset API</a:t>
            </a:r>
            <a:r>
              <a:rPr lang="ja-JP" altLang="en-US" sz="1800" dirty="0">
                <a:solidFill>
                  <a:schemeClr val="accent3">
                    <a:lumMod val="25000"/>
                  </a:schemeClr>
                </a:solidFill>
                <a:latin typeface="Abadi" panose="020B0604020104020204" pitchFamily="34" charset="0"/>
              </a:rPr>
              <a:t>と</a:t>
            </a:r>
            <a:r>
              <a:rPr lang="en-US" altLang="ja-JP" sz="1800" dirty="0">
                <a:solidFill>
                  <a:schemeClr val="accent3">
                    <a:lumMod val="25000"/>
                  </a:schemeClr>
                </a:solidFill>
                <a:latin typeface="Abadi" panose="020B0604020104020204" pitchFamily="34" charset="0"/>
              </a:rPr>
              <a:t>Wikipedia</a:t>
            </a:r>
            <a:r>
              <a:rPr lang="ja-JP" altLang="en-US" sz="1800" dirty="0">
                <a:solidFill>
                  <a:schemeClr val="accent3">
                    <a:lumMod val="25000"/>
                  </a:schemeClr>
                </a:solidFill>
                <a:latin typeface="Abadi" panose="020B0604020104020204" pitchFamily="34" charset="0"/>
              </a:rPr>
              <a:t>の</a:t>
            </a:r>
            <a:r>
              <a:rPr lang="en-US" altLang="ja-JP" sz="1800" dirty="0">
                <a:solidFill>
                  <a:schemeClr val="accent3">
                    <a:lumMod val="25000"/>
                  </a:schemeClr>
                </a:solidFill>
                <a:latin typeface="Abadi" panose="020B0604020104020204" pitchFamily="34" charset="0"/>
              </a:rPr>
              <a:t>Web Scraping</a:t>
            </a:r>
            <a:r>
              <a:rPr lang="ja-JP" altLang="en-US" sz="1800" dirty="0">
                <a:solidFill>
                  <a:schemeClr val="accent3">
                    <a:lumMod val="25000"/>
                  </a:schemeClr>
                </a:solidFill>
                <a:latin typeface="Abadi" panose="020B0604020104020204" pitchFamily="34" charset="0"/>
              </a:rPr>
              <a:t>からデータを収集する。</a:t>
            </a:r>
            <a:endParaRPr lang="en-US" altLang="ja-JP" sz="1800" dirty="0">
              <a:solidFill>
                <a:schemeClr val="accent3">
                  <a:lumMod val="25000"/>
                </a:schemeClr>
              </a:solidFill>
              <a:latin typeface="Abadi" panose="020B0604020104020204" pitchFamily="34" charset="0"/>
            </a:endParaRPr>
          </a:p>
        </p:txBody>
      </p:sp>
      <p:sp>
        <p:nvSpPr>
          <p:cNvPr id="21" name="テキスト ボックス 20">
            <a:extLst>
              <a:ext uri="{FF2B5EF4-FFF2-40B4-BE49-F238E27FC236}">
                <a16:creationId xmlns:a16="http://schemas.microsoft.com/office/drawing/2014/main" id="{5DEBF84F-58AF-8001-6CFE-7FCEF74CDB5E}"/>
              </a:ext>
            </a:extLst>
          </p:cNvPr>
          <p:cNvSpPr txBox="1"/>
          <p:nvPr/>
        </p:nvSpPr>
        <p:spPr>
          <a:xfrm>
            <a:off x="654919" y="6025573"/>
            <a:ext cx="10630692" cy="369332"/>
          </a:xfrm>
          <a:prstGeom prst="rect">
            <a:avLst/>
          </a:prstGeom>
          <a:noFill/>
        </p:spPr>
        <p:txBody>
          <a:bodyPr wrap="square">
            <a:spAutoFit/>
          </a:bodyPr>
          <a:lstStyle/>
          <a:p>
            <a:pPr marL="0" indent="0">
              <a:lnSpc>
                <a:spcPct val="100000"/>
              </a:lnSpc>
              <a:spcBef>
                <a:spcPts val="1400"/>
              </a:spcBef>
              <a:buNone/>
            </a:pPr>
            <a:r>
              <a:rPr lang="en-US" altLang="ja-JP" sz="1800" dirty="0">
                <a:solidFill>
                  <a:schemeClr val="accent3">
                    <a:lumMod val="25000"/>
                  </a:schemeClr>
                </a:solidFill>
                <a:latin typeface="Abadi" panose="020B0604020104020204" pitchFamily="34" charset="0"/>
                <a:hlinkClick r:id="rId3"/>
              </a:rPr>
              <a:t>https://github.com/waka1234/IBM_WatsonStudio/blob/master/Data%20Collection%20API.ipynb</a:t>
            </a:r>
            <a:endParaRPr lang="en-US" altLang="ja-JP"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550078"/>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6" name="Text Placeholder 2">
            <a:extLst>
              <a:ext uri="{FF2B5EF4-FFF2-40B4-BE49-F238E27FC236}">
                <a16:creationId xmlns:a16="http://schemas.microsoft.com/office/drawing/2014/main" id="{207169AA-F919-A3EF-2C89-7E2354910F55}"/>
              </a:ext>
            </a:extLst>
          </p:cNvPr>
          <p:cNvSpPr txBox="1">
            <a:spLocks/>
          </p:cNvSpPr>
          <p:nvPr/>
        </p:nvSpPr>
        <p:spPr>
          <a:xfrm>
            <a:off x="681404" y="1659988"/>
            <a:ext cx="10776567" cy="507444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altLang="ja-JP" sz="2400" dirty="0">
                <a:latin typeface="Abadi" panose="020B0604020104020204" pitchFamily="34" charset="0"/>
              </a:rPr>
              <a:t>Wikipedia</a:t>
            </a:r>
            <a:r>
              <a:rPr lang="ja-JP" altLang="en-US" sz="2400" dirty="0">
                <a:latin typeface="Abadi" panose="020B0604020104020204" pitchFamily="34" charset="0"/>
              </a:rPr>
              <a:t>から</a:t>
            </a:r>
            <a:r>
              <a:rPr lang="en-US" altLang="ja-JP" sz="2400" dirty="0">
                <a:latin typeface="Abadi" panose="020B0604020104020204" pitchFamily="34" charset="0"/>
              </a:rPr>
              <a:t>Falcon 9</a:t>
            </a:r>
            <a:r>
              <a:rPr lang="ja-JP" altLang="en-US" sz="2400" dirty="0">
                <a:latin typeface="Abadi" panose="020B0604020104020204" pitchFamily="34" charset="0"/>
              </a:rPr>
              <a:t>と</a:t>
            </a:r>
            <a:r>
              <a:rPr lang="en-US" altLang="ja-JP" sz="2400" dirty="0">
                <a:latin typeface="Abadi" panose="020B0604020104020204" pitchFamily="34" charset="0"/>
              </a:rPr>
              <a:t>Falcon Heavy</a:t>
            </a:r>
            <a:r>
              <a:rPr lang="ja-JP" altLang="en-US" sz="2400" dirty="0">
                <a:latin typeface="Abadi" panose="020B0604020104020204" pitchFamily="34" charset="0"/>
              </a:rPr>
              <a:t>の発射記録を</a:t>
            </a:r>
            <a:r>
              <a:rPr lang="en-US" altLang="ja-JP" sz="2400" dirty="0">
                <a:latin typeface="Abadi" panose="020B0604020104020204" pitchFamily="34" charset="0"/>
              </a:rPr>
              <a:t>Web</a:t>
            </a:r>
            <a:r>
              <a:rPr lang="ja-JP" altLang="en-US" sz="2400" dirty="0">
                <a:latin typeface="Abadi" panose="020B0604020104020204" pitchFamily="34" charset="0"/>
              </a:rPr>
              <a:t>スクレイピング</a:t>
            </a:r>
            <a:endParaRPr lang="en-US" altLang="ja-JP" sz="2400" dirty="0">
              <a:latin typeface="Abadi" panose="020B0604020104020204" pitchFamily="34" charset="0"/>
            </a:endParaRPr>
          </a:p>
          <a:p>
            <a:pPr marL="0" indent="0">
              <a:lnSpc>
                <a:spcPct val="100000"/>
              </a:lnSpc>
              <a:spcBef>
                <a:spcPts val="1400"/>
              </a:spcBef>
              <a:buFont typeface="Arial" panose="020B0604020202020204" pitchFamily="34" charset="0"/>
              <a:buNone/>
            </a:pPr>
            <a:endParaRPr lang="en-US" altLang="ja-JP" sz="2400" dirty="0">
              <a:latin typeface="Abadi" panose="020B0604020104020204" pitchFamily="34" charset="0"/>
            </a:endParaRPr>
          </a:p>
          <a:p>
            <a:pPr marL="0" indent="0">
              <a:lnSpc>
                <a:spcPct val="100000"/>
              </a:lnSpc>
              <a:spcBef>
                <a:spcPts val="1400"/>
              </a:spcBef>
              <a:buFont typeface="Arial" panose="020B0604020202020204" pitchFamily="34" charset="0"/>
              <a:buNone/>
            </a:pPr>
            <a:endParaRPr lang="en-US" altLang="ja-JP" sz="2400" dirty="0">
              <a:latin typeface="Abadi" panose="020B0604020104020204" pitchFamily="34" charset="0"/>
            </a:endParaRPr>
          </a:p>
          <a:p>
            <a:pPr marL="0" indent="0">
              <a:lnSpc>
                <a:spcPct val="100000"/>
              </a:lnSpc>
              <a:spcBef>
                <a:spcPts val="1400"/>
              </a:spcBef>
              <a:buFont typeface="Arial" panose="020B0604020202020204" pitchFamily="34" charset="0"/>
              <a:buNone/>
            </a:pPr>
            <a:endParaRPr lang="en-US" altLang="ja-JP" sz="2400" dirty="0">
              <a:latin typeface="Abadi" panose="020B0604020104020204" pitchFamily="34" charset="0"/>
            </a:endParaRPr>
          </a:p>
          <a:p>
            <a:pPr marL="0" indent="0">
              <a:lnSpc>
                <a:spcPct val="100000"/>
              </a:lnSpc>
              <a:spcBef>
                <a:spcPts val="1400"/>
              </a:spcBef>
              <a:buFont typeface="Arial" panose="020B0604020202020204" pitchFamily="34" charset="0"/>
              <a:buNone/>
            </a:pPr>
            <a:endParaRPr lang="en-US" altLang="ja-JP" sz="2400" dirty="0">
              <a:latin typeface="Abadi" panose="020B0604020104020204" pitchFamily="34" charset="0"/>
            </a:endParaRPr>
          </a:p>
          <a:p>
            <a:pPr marL="0" indent="0">
              <a:lnSpc>
                <a:spcPct val="100000"/>
              </a:lnSpc>
              <a:spcBef>
                <a:spcPts val="1400"/>
              </a:spcBef>
              <a:buFont typeface="Arial" panose="020B0604020202020204" pitchFamily="34" charset="0"/>
              <a:buNone/>
            </a:pPr>
            <a:endParaRPr lang="en-US" altLang="ja-JP" sz="2400" dirty="0">
              <a:latin typeface="Abadi" panose="020B0604020104020204" pitchFamily="34" charset="0"/>
            </a:endParaRPr>
          </a:p>
          <a:p>
            <a:pPr marL="0" indent="0">
              <a:lnSpc>
                <a:spcPct val="100000"/>
              </a:lnSpc>
              <a:spcBef>
                <a:spcPts val="1400"/>
              </a:spcBef>
              <a:buFont typeface="Arial" panose="020B0604020202020204" pitchFamily="34" charset="0"/>
              <a:buNone/>
            </a:pPr>
            <a:endParaRPr lang="en-US" altLang="ja-JP" sz="2400" dirty="0">
              <a:latin typeface="Abadi" panose="020B0604020104020204" pitchFamily="34" charset="0"/>
            </a:endParaRPr>
          </a:p>
          <a:p>
            <a:pPr marL="0" indent="0">
              <a:lnSpc>
                <a:spcPct val="100000"/>
              </a:lnSpc>
              <a:spcBef>
                <a:spcPts val="1400"/>
              </a:spcBef>
              <a:buFont typeface="Arial" panose="020B0604020202020204" pitchFamily="34" charset="0"/>
              <a:buNone/>
            </a:pPr>
            <a:r>
              <a:rPr lang="en-US" altLang="ja-JP" sz="2400" b="1" dirty="0">
                <a:latin typeface="Abadi" panose="020B0604020104020204" pitchFamily="34" charset="0"/>
                <a:hlinkClick r:id="rId4"/>
              </a:rPr>
              <a:t>https://github.com/waka1234/IBM_WatsonStudio/blob/master/jupyter-labs-webscraping.ipynb</a:t>
            </a:r>
            <a:endParaRPr lang="en-US" altLang="ja-JP" sz="2400" b="1" dirty="0">
              <a:latin typeface="Abadi" panose="020B0604020104020204" pitchFamily="34" charset="0"/>
            </a:endParaRPr>
          </a:p>
          <a:p>
            <a:pPr marL="0" indent="0">
              <a:lnSpc>
                <a:spcPct val="100000"/>
              </a:lnSpc>
              <a:spcBef>
                <a:spcPts val="1400"/>
              </a:spcBef>
              <a:buFont typeface="Arial" panose="020B0604020202020204" pitchFamily="34" charset="0"/>
              <a:buNone/>
            </a:pPr>
            <a:endParaRPr lang="en-US" altLang="ja-JP" sz="2400" b="1" dirty="0">
              <a:latin typeface="-apple-system"/>
            </a:endParaRPr>
          </a:p>
        </p:txBody>
      </p:sp>
      <p:sp>
        <p:nvSpPr>
          <p:cNvPr id="27" name="正方形/長方形 26">
            <a:extLst>
              <a:ext uri="{FF2B5EF4-FFF2-40B4-BE49-F238E27FC236}">
                <a16:creationId xmlns:a16="http://schemas.microsoft.com/office/drawing/2014/main" id="{AE7C2384-02AE-4828-E04A-9C60BF05013D}"/>
              </a:ext>
            </a:extLst>
          </p:cNvPr>
          <p:cNvSpPr/>
          <p:nvPr/>
        </p:nvSpPr>
        <p:spPr>
          <a:xfrm>
            <a:off x="4283705" y="2553486"/>
            <a:ext cx="2993733" cy="1728017"/>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HTTP GET</a:t>
            </a:r>
            <a:r>
              <a:rPr kumimoji="1" lang="ja-JP" altLang="en-US" dirty="0">
                <a:solidFill>
                  <a:schemeClr val="tx1"/>
                </a:solidFill>
              </a:rPr>
              <a:t>メソッドで</a:t>
            </a:r>
            <a:r>
              <a:rPr kumimoji="1" lang="en-US" altLang="ja-JP" dirty="0">
                <a:solidFill>
                  <a:schemeClr val="tx1"/>
                </a:solidFill>
              </a:rPr>
              <a:t>Falcon9 Launch HTML</a:t>
            </a:r>
            <a:r>
              <a:rPr kumimoji="1" lang="ja-JP" altLang="en-US" dirty="0">
                <a:solidFill>
                  <a:schemeClr val="tx1"/>
                </a:solidFill>
              </a:rPr>
              <a:t>ページを要求し、</a:t>
            </a:r>
            <a:r>
              <a:rPr kumimoji="1" lang="en-US" altLang="ja-JP" dirty="0">
                <a:solidFill>
                  <a:schemeClr val="tx1"/>
                </a:solidFill>
              </a:rPr>
              <a:t>HTTP</a:t>
            </a:r>
            <a:r>
              <a:rPr kumimoji="1" lang="ja-JP" altLang="en-US" dirty="0">
                <a:solidFill>
                  <a:schemeClr val="tx1"/>
                </a:solidFill>
              </a:rPr>
              <a:t>レスポンスとして</a:t>
            </a:r>
          </a:p>
        </p:txBody>
      </p:sp>
      <p:sp>
        <p:nvSpPr>
          <p:cNvPr id="28" name="正方形/長方形 27">
            <a:extLst>
              <a:ext uri="{FF2B5EF4-FFF2-40B4-BE49-F238E27FC236}">
                <a16:creationId xmlns:a16="http://schemas.microsoft.com/office/drawing/2014/main" id="{88DA905F-6A9A-B7C9-7A00-3CBCB8B460BB}"/>
              </a:ext>
            </a:extLst>
          </p:cNvPr>
          <p:cNvSpPr/>
          <p:nvPr/>
        </p:nvSpPr>
        <p:spPr>
          <a:xfrm>
            <a:off x="681404" y="2616591"/>
            <a:ext cx="2993733" cy="1566662"/>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HTTP GET</a:t>
            </a:r>
            <a:r>
              <a:rPr kumimoji="1" lang="ja-JP" altLang="en-US" dirty="0">
                <a:solidFill>
                  <a:schemeClr val="tx1"/>
                </a:solidFill>
              </a:rPr>
              <a:t>メソッドで</a:t>
            </a:r>
            <a:r>
              <a:rPr kumimoji="1" lang="en-US" altLang="ja-JP" dirty="0">
                <a:solidFill>
                  <a:schemeClr val="tx1"/>
                </a:solidFill>
              </a:rPr>
              <a:t>Falcon9 Launch HTML</a:t>
            </a:r>
            <a:r>
              <a:rPr kumimoji="1" lang="ja-JP" altLang="en-US" dirty="0">
                <a:solidFill>
                  <a:schemeClr val="tx1"/>
                </a:solidFill>
              </a:rPr>
              <a:t>ページを要求し、</a:t>
            </a:r>
            <a:r>
              <a:rPr kumimoji="1" lang="en-US" altLang="ja-JP" dirty="0">
                <a:solidFill>
                  <a:schemeClr val="tx1"/>
                </a:solidFill>
              </a:rPr>
              <a:t>HTTP</a:t>
            </a:r>
            <a:r>
              <a:rPr kumimoji="1" lang="ja-JP" altLang="en-US" dirty="0">
                <a:solidFill>
                  <a:schemeClr val="tx1"/>
                </a:solidFill>
              </a:rPr>
              <a:t>レスポンスとして</a:t>
            </a:r>
          </a:p>
        </p:txBody>
      </p:sp>
      <p:cxnSp>
        <p:nvCxnSpPr>
          <p:cNvPr id="29" name="直線矢印コネクタ 28">
            <a:extLst>
              <a:ext uri="{FF2B5EF4-FFF2-40B4-BE49-F238E27FC236}">
                <a16:creationId xmlns:a16="http://schemas.microsoft.com/office/drawing/2014/main" id="{1C600074-DD6C-B207-CEE7-CFD980DD6E61}"/>
              </a:ext>
            </a:extLst>
          </p:cNvPr>
          <p:cNvCxnSpPr>
            <a:cxnSpLocks/>
          </p:cNvCxnSpPr>
          <p:nvPr/>
        </p:nvCxnSpPr>
        <p:spPr>
          <a:xfrm>
            <a:off x="7472614" y="3149997"/>
            <a:ext cx="548126"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B4851BE8-5BBA-2F43-C75D-B27EF6122694}"/>
              </a:ext>
            </a:extLst>
          </p:cNvPr>
          <p:cNvCxnSpPr>
            <a:cxnSpLocks/>
          </p:cNvCxnSpPr>
          <p:nvPr/>
        </p:nvCxnSpPr>
        <p:spPr>
          <a:xfrm>
            <a:off x="3805489" y="3086380"/>
            <a:ext cx="548126"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31" name="正方形/長方形 30">
            <a:extLst>
              <a:ext uri="{FF2B5EF4-FFF2-40B4-BE49-F238E27FC236}">
                <a16:creationId xmlns:a16="http://schemas.microsoft.com/office/drawing/2014/main" id="{4BFA7EA8-6688-254A-E27D-6D5BE187E804}"/>
              </a:ext>
            </a:extLst>
          </p:cNvPr>
          <p:cNvSpPr/>
          <p:nvPr/>
        </p:nvSpPr>
        <p:spPr>
          <a:xfrm>
            <a:off x="8121985" y="2633126"/>
            <a:ext cx="2993733" cy="1566662"/>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i="0" dirty="0">
                <a:solidFill>
                  <a:schemeClr val="tx1"/>
                </a:solidFill>
                <a:effectLst/>
                <a:latin typeface="Calibri 本文"/>
              </a:rPr>
              <a:t>起動した</a:t>
            </a:r>
            <a:r>
              <a:rPr lang="en-US" altLang="ja-JP" i="0" dirty="0">
                <a:solidFill>
                  <a:schemeClr val="tx1"/>
                </a:solidFill>
                <a:effectLst/>
                <a:latin typeface="Calibri 本文"/>
              </a:rPr>
              <a:t>HTML</a:t>
            </a:r>
            <a:r>
              <a:rPr lang="ja-JP" altLang="en-US" i="0" dirty="0">
                <a:solidFill>
                  <a:schemeClr val="tx1"/>
                </a:solidFill>
                <a:effectLst/>
                <a:latin typeface="Calibri 本文"/>
              </a:rPr>
              <a:t>テーブルを解析してデータフレームを作成する</a:t>
            </a:r>
            <a:endParaRPr lang="en-US" altLang="ja-JP" i="0" dirty="0">
              <a:solidFill>
                <a:schemeClr val="tx1"/>
              </a:solidFill>
              <a:effectLst/>
              <a:latin typeface="Calibri 本文"/>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6697</TotalTime>
  <Words>2094</Words>
  <Application>Microsoft Office PowerPoint</Application>
  <PresentationFormat>ワイド画面</PresentationFormat>
  <Paragraphs>270</Paragraphs>
  <Slides>35</Slides>
  <Notes>6</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35</vt:i4>
      </vt:variant>
    </vt:vector>
  </HeadingPairs>
  <TitlesOfParts>
    <vt:vector size="44" baseType="lpstr">
      <vt:lpstr>-apple-system</vt:lpstr>
      <vt:lpstr>Arial Unicode MS</vt:lpstr>
      <vt:lpstr>Calibri 本文</vt:lpstr>
      <vt:lpstr>Abadi</vt:lpstr>
      <vt:lpstr>Arial</vt:lpstr>
      <vt:lpstr>Calibri</vt:lpstr>
      <vt:lpstr>Calibri Light</vt:lpstr>
      <vt:lpstr>IBM Plex Mono SemiBold</vt:lpstr>
      <vt:lpstr>Custom Design</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若森 ちあき</cp:lastModifiedBy>
  <cp:revision>205</cp:revision>
  <dcterms:created xsi:type="dcterms:W3CDTF">2021-04-29T18:58:34Z</dcterms:created>
  <dcterms:modified xsi:type="dcterms:W3CDTF">2023-05-30T19:41:51Z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